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9"/>
  </p:notesMasterIdLst>
  <p:sldIdLst>
    <p:sldId id="256" r:id="rId5"/>
    <p:sldId id="276" r:id="rId6"/>
    <p:sldId id="307" r:id="rId7"/>
    <p:sldId id="257" r:id="rId8"/>
    <p:sldId id="280" r:id="rId9"/>
    <p:sldId id="268" r:id="rId10"/>
    <p:sldId id="262" r:id="rId11"/>
    <p:sldId id="334" r:id="rId12"/>
    <p:sldId id="259" r:id="rId13"/>
    <p:sldId id="314" r:id="rId14"/>
    <p:sldId id="340" r:id="rId15"/>
    <p:sldId id="266" r:id="rId16"/>
    <p:sldId id="335" r:id="rId17"/>
    <p:sldId id="336" r:id="rId18"/>
    <p:sldId id="264" r:id="rId19"/>
    <p:sldId id="269" r:id="rId20"/>
    <p:sldId id="337" r:id="rId21"/>
    <p:sldId id="267" r:id="rId22"/>
    <p:sldId id="338" r:id="rId23"/>
    <p:sldId id="273" r:id="rId24"/>
    <p:sldId id="313" r:id="rId25"/>
    <p:sldId id="297" r:id="rId26"/>
    <p:sldId id="290" r:id="rId27"/>
    <p:sldId id="291" r:id="rId28"/>
    <p:sldId id="289" r:id="rId29"/>
    <p:sldId id="293" r:id="rId30"/>
    <p:sldId id="279" r:id="rId31"/>
    <p:sldId id="263" r:id="rId32"/>
    <p:sldId id="294" r:id="rId33"/>
    <p:sldId id="284" r:id="rId34"/>
    <p:sldId id="270" r:id="rId35"/>
    <p:sldId id="271" r:id="rId36"/>
    <p:sldId id="272" r:id="rId37"/>
    <p:sldId id="301" r:id="rId38"/>
    <p:sldId id="303" r:id="rId39"/>
    <p:sldId id="300" r:id="rId40"/>
    <p:sldId id="319" r:id="rId41"/>
    <p:sldId id="298" r:id="rId42"/>
    <p:sldId id="299" r:id="rId43"/>
    <p:sldId id="329" r:id="rId44"/>
    <p:sldId id="327" r:id="rId45"/>
    <p:sldId id="328" r:id="rId46"/>
    <p:sldId id="325" r:id="rId47"/>
    <p:sldId id="339" r:id="rId48"/>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95541" autoAdjust="0"/>
  </p:normalViewPr>
  <p:slideViewPr>
    <p:cSldViewPr snapToObjects="1">
      <p:cViewPr varScale="1">
        <p:scale>
          <a:sx n="78" d="100"/>
          <a:sy n="78" d="100"/>
        </p:scale>
        <p:origin x="850" y="96"/>
      </p:cViewPr>
      <p:guideLst>
        <p:guide orient="horz" pos="2137"/>
        <p:guide pos="3840"/>
      </p:guideLst>
    </p:cSldViewPr>
  </p:slideViewPr>
  <p:notesTextViewPr>
    <p:cViewPr>
      <p:scale>
        <a:sx n="1" d="1"/>
        <a:sy n="1" d="1"/>
      </p:scale>
      <p:origin x="0" y="0"/>
    </p:cViewPr>
  </p:notesTextViewPr>
  <p:sorterViewPr>
    <p:cViewPr>
      <p:scale>
        <a:sx n="150" d="100"/>
        <a:sy n="150" d="100"/>
      </p:scale>
      <p:origin x="0" y="-1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117B7-1BF5-4253-9882-5CF634190A1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6EF547D3-8BBC-4596-AAAC-DACD40BAE1DC}">
      <dgm:prSet phldrT="[Text]"/>
      <dgm:spPr/>
      <dgm:t>
        <a:bodyPr/>
        <a:lstStyle/>
        <a:p>
          <a:r>
            <a:rPr lang="en-GB" dirty="0"/>
            <a:t>Intrinsic</a:t>
          </a:r>
        </a:p>
      </dgm:t>
    </dgm:pt>
    <dgm:pt modelId="{5D7B9F08-3C68-4CDD-BDD1-D5BB0D497204}" type="parTrans" cxnId="{CE889271-E3CC-40E5-8FA8-6C9BBEC721CA}">
      <dgm:prSet/>
      <dgm:spPr/>
      <dgm:t>
        <a:bodyPr/>
        <a:lstStyle/>
        <a:p>
          <a:endParaRPr lang="en-GB"/>
        </a:p>
      </dgm:t>
    </dgm:pt>
    <dgm:pt modelId="{92D18F18-5247-4DBD-A17E-5A4E23F57E43}" type="sibTrans" cxnId="{CE889271-E3CC-40E5-8FA8-6C9BBEC721CA}">
      <dgm:prSet/>
      <dgm:spPr/>
      <dgm:t>
        <a:bodyPr/>
        <a:lstStyle/>
        <a:p>
          <a:endParaRPr lang="en-GB"/>
        </a:p>
      </dgm:t>
    </dgm:pt>
    <dgm:pt modelId="{F707A918-9CE7-4278-9BAC-CBCBF761DB4A}">
      <dgm:prSet phldrT="[Text]"/>
      <dgm:spPr/>
      <dgm:t>
        <a:bodyPr/>
        <a:lstStyle/>
        <a:p>
          <a:r>
            <a:rPr lang="en-GB" dirty="0"/>
            <a:t>complexity of concepts</a:t>
          </a:r>
        </a:p>
      </dgm:t>
    </dgm:pt>
    <dgm:pt modelId="{80C59D31-00EC-41FC-AF03-A38E34CD2ECD}" type="parTrans" cxnId="{89A64675-BA2B-433F-9C15-236BAF0DC9FD}">
      <dgm:prSet/>
      <dgm:spPr/>
      <dgm:t>
        <a:bodyPr/>
        <a:lstStyle/>
        <a:p>
          <a:endParaRPr lang="en-GB"/>
        </a:p>
      </dgm:t>
    </dgm:pt>
    <dgm:pt modelId="{5C9A6F1C-203E-4FEC-835A-710529383C64}" type="sibTrans" cxnId="{89A64675-BA2B-433F-9C15-236BAF0DC9FD}">
      <dgm:prSet/>
      <dgm:spPr/>
      <dgm:t>
        <a:bodyPr/>
        <a:lstStyle/>
        <a:p>
          <a:endParaRPr lang="en-GB"/>
        </a:p>
      </dgm:t>
    </dgm:pt>
    <dgm:pt modelId="{A9B580CC-2E59-4044-B316-7E7A18439DE4}">
      <dgm:prSet phldrT="[Text]"/>
      <dgm:spPr/>
      <dgm:t>
        <a:bodyPr/>
        <a:lstStyle/>
        <a:p>
          <a:r>
            <a:rPr lang="en-GB" dirty="0"/>
            <a:t>Extraneous</a:t>
          </a:r>
        </a:p>
      </dgm:t>
    </dgm:pt>
    <dgm:pt modelId="{84987567-C7EF-42D6-BDBE-A16FAF7F6F09}" type="parTrans" cxnId="{6A1BF5F8-FEDB-4D54-93D8-B25699C7BC30}">
      <dgm:prSet/>
      <dgm:spPr/>
      <dgm:t>
        <a:bodyPr/>
        <a:lstStyle/>
        <a:p>
          <a:endParaRPr lang="en-GB"/>
        </a:p>
      </dgm:t>
    </dgm:pt>
    <dgm:pt modelId="{8CA32EFD-0C83-4545-A1E5-2AA445FB7E59}" type="sibTrans" cxnId="{6A1BF5F8-FEDB-4D54-93D8-B25699C7BC30}">
      <dgm:prSet/>
      <dgm:spPr/>
      <dgm:t>
        <a:bodyPr/>
        <a:lstStyle/>
        <a:p>
          <a:endParaRPr lang="en-GB"/>
        </a:p>
      </dgm:t>
    </dgm:pt>
    <dgm:pt modelId="{F3F2A345-38C5-4A91-A18F-B5CC07086E89}">
      <dgm:prSet phldrT="[Text]"/>
      <dgm:spPr/>
      <dgm:t>
        <a:bodyPr/>
        <a:lstStyle/>
        <a:p>
          <a:r>
            <a:rPr lang="en-GB" dirty="0"/>
            <a:t>complexity of the instructional materials</a:t>
          </a:r>
        </a:p>
      </dgm:t>
    </dgm:pt>
    <dgm:pt modelId="{87BD2DCA-1588-4317-9017-F6B4ACE1BF6A}" type="parTrans" cxnId="{54AFEE1D-F357-42C3-B9AB-30D944C4BEC6}">
      <dgm:prSet/>
      <dgm:spPr/>
      <dgm:t>
        <a:bodyPr/>
        <a:lstStyle/>
        <a:p>
          <a:endParaRPr lang="en-GB"/>
        </a:p>
      </dgm:t>
    </dgm:pt>
    <dgm:pt modelId="{5D37DA88-DB99-4D72-83B3-9B1A33F37306}" type="sibTrans" cxnId="{54AFEE1D-F357-42C3-B9AB-30D944C4BEC6}">
      <dgm:prSet/>
      <dgm:spPr/>
      <dgm:t>
        <a:bodyPr/>
        <a:lstStyle/>
        <a:p>
          <a:endParaRPr lang="en-GB"/>
        </a:p>
      </dgm:t>
    </dgm:pt>
    <dgm:pt modelId="{F21E356D-996D-444B-A8E7-827349FFDF4B}">
      <dgm:prSet phldrT="[Text]"/>
      <dgm:spPr/>
      <dgm:t>
        <a:bodyPr/>
        <a:lstStyle/>
        <a:p>
          <a:r>
            <a:rPr lang="en-GB" dirty="0"/>
            <a:t>Germane</a:t>
          </a:r>
        </a:p>
      </dgm:t>
    </dgm:pt>
    <dgm:pt modelId="{EDE8DDE7-A9FF-4C66-8E16-924DE5841079}" type="parTrans" cxnId="{9E5467DF-5A72-4E9B-B2E1-48C1259505D3}">
      <dgm:prSet/>
      <dgm:spPr/>
      <dgm:t>
        <a:bodyPr/>
        <a:lstStyle/>
        <a:p>
          <a:endParaRPr lang="en-GB"/>
        </a:p>
      </dgm:t>
    </dgm:pt>
    <dgm:pt modelId="{3C1FEF0E-B1B1-45EE-A17A-E49B1A6EE5D5}" type="sibTrans" cxnId="{9E5467DF-5A72-4E9B-B2E1-48C1259505D3}">
      <dgm:prSet/>
      <dgm:spPr/>
      <dgm:t>
        <a:bodyPr/>
        <a:lstStyle/>
        <a:p>
          <a:endParaRPr lang="en-GB"/>
        </a:p>
      </dgm:t>
    </dgm:pt>
    <dgm:pt modelId="{E4DF0B00-E17C-4C1F-AA3E-73487833FCE1}">
      <dgm:prSet phldrT="[Text]"/>
      <dgm:spPr/>
      <dgm:t>
        <a:bodyPr/>
        <a:lstStyle/>
        <a:p>
          <a:r>
            <a:rPr lang="en-GB" dirty="0"/>
            <a:t>building the mental models (schema) about the concepts</a:t>
          </a:r>
        </a:p>
      </dgm:t>
    </dgm:pt>
    <dgm:pt modelId="{C4D3557E-6E49-4886-8666-BD3A7E0F48C4}" type="parTrans" cxnId="{D1724402-8D3D-4B54-9BD0-1377047F4ABD}">
      <dgm:prSet/>
      <dgm:spPr/>
      <dgm:t>
        <a:bodyPr/>
        <a:lstStyle/>
        <a:p>
          <a:endParaRPr lang="en-GB"/>
        </a:p>
      </dgm:t>
    </dgm:pt>
    <dgm:pt modelId="{D2C0D0DF-BD9C-434A-83E1-81191E94C9E4}" type="sibTrans" cxnId="{D1724402-8D3D-4B54-9BD0-1377047F4ABD}">
      <dgm:prSet/>
      <dgm:spPr/>
      <dgm:t>
        <a:bodyPr/>
        <a:lstStyle/>
        <a:p>
          <a:endParaRPr lang="en-GB"/>
        </a:p>
      </dgm:t>
    </dgm:pt>
    <dgm:pt modelId="{CDE78E73-3587-4B9B-9F15-AF41EDE4F039}">
      <dgm:prSet phldrT="[Text]"/>
      <dgm:spPr/>
      <dgm:t>
        <a:bodyPr/>
        <a:lstStyle/>
        <a:p>
          <a:r>
            <a:rPr lang="en-GB" dirty="0"/>
            <a:t>external influences</a:t>
          </a:r>
        </a:p>
      </dgm:t>
    </dgm:pt>
    <dgm:pt modelId="{9FCBA38F-8B7F-4C90-BD44-B1789B0628A7}" type="parTrans" cxnId="{15F1EE36-2A06-4258-8EA3-D19E5821029C}">
      <dgm:prSet/>
      <dgm:spPr/>
      <dgm:t>
        <a:bodyPr/>
        <a:lstStyle/>
        <a:p>
          <a:endParaRPr lang="en-GB"/>
        </a:p>
      </dgm:t>
    </dgm:pt>
    <dgm:pt modelId="{EEA8A615-301E-4F16-B01C-0BA840050209}" type="sibTrans" cxnId="{15F1EE36-2A06-4258-8EA3-D19E5821029C}">
      <dgm:prSet/>
      <dgm:spPr/>
      <dgm:t>
        <a:bodyPr/>
        <a:lstStyle/>
        <a:p>
          <a:endParaRPr lang="en-GB"/>
        </a:p>
      </dgm:t>
    </dgm:pt>
    <dgm:pt modelId="{FB1BD026-9702-4D11-B088-47A6514EE8AE}">
      <dgm:prSet phldrT="[Text]"/>
      <dgm:spPr/>
      <dgm:t>
        <a:bodyPr/>
        <a:lstStyle/>
        <a:p>
          <a:r>
            <a:rPr lang="en-GB" dirty="0"/>
            <a:t>inter-relatedness of ideas</a:t>
          </a:r>
        </a:p>
      </dgm:t>
    </dgm:pt>
    <dgm:pt modelId="{6039225D-BA55-4F02-BCFA-2597205098FB}" type="parTrans" cxnId="{0A0A1208-6936-46AD-8B40-EFEEE5792632}">
      <dgm:prSet/>
      <dgm:spPr/>
      <dgm:t>
        <a:bodyPr/>
        <a:lstStyle/>
        <a:p>
          <a:endParaRPr lang="en-GB"/>
        </a:p>
      </dgm:t>
    </dgm:pt>
    <dgm:pt modelId="{0E588602-74B1-46F9-8BCA-F03D09568843}" type="sibTrans" cxnId="{0A0A1208-6936-46AD-8B40-EFEEE5792632}">
      <dgm:prSet/>
      <dgm:spPr/>
      <dgm:t>
        <a:bodyPr/>
        <a:lstStyle/>
        <a:p>
          <a:endParaRPr lang="en-GB"/>
        </a:p>
      </dgm:t>
    </dgm:pt>
    <dgm:pt modelId="{CF8D844A-37A0-42FD-8D88-5CDAB2C7E0A2}" type="pres">
      <dgm:prSet presAssocID="{0F6117B7-1BF5-4253-9882-5CF634190A19}" presName="Name0" presStyleCnt="0">
        <dgm:presLayoutVars>
          <dgm:dir/>
          <dgm:animLvl val="lvl"/>
          <dgm:resizeHandles val="exact"/>
        </dgm:presLayoutVars>
      </dgm:prSet>
      <dgm:spPr/>
    </dgm:pt>
    <dgm:pt modelId="{587CCDE5-A0EC-4904-ABAC-043986D4D948}" type="pres">
      <dgm:prSet presAssocID="{6EF547D3-8BBC-4596-AAAC-DACD40BAE1DC}" presName="linNode" presStyleCnt="0"/>
      <dgm:spPr/>
    </dgm:pt>
    <dgm:pt modelId="{A69DB56E-14FA-4B1E-ACFF-5BD90314D815}" type="pres">
      <dgm:prSet presAssocID="{6EF547D3-8BBC-4596-AAAC-DACD40BAE1DC}" presName="parentText" presStyleLbl="node1" presStyleIdx="0" presStyleCnt="3">
        <dgm:presLayoutVars>
          <dgm:chMax val="1"/>
          <dgm:bulletEnabled val="1"/>
        </dgm:presLayoutVars>
      </dgm:prSet>
      <dgm:spPr/>
    </dgm:pt>
    <dgm:pt modelId="{CD61FD99-7F15-4A9C-B6CC-52B9C70837F9}" type="pres">
      <dgm:prSet presAssocID="{6EF547D3-8BBC-4596-AAAC-DACD40BAE1DC}" presName="descendantText" presStyleLbl="alignAccFollowNode1" presStyleIdx="0" presStyleCnt="3">
        <dgm:presLayoutVars>
          <dgm:bulletEnabled val="1"/>
        </dgm:presLayoutVars>
      </dgm:prSet>
      <dgm:spPr/>
    </dgm:pt>
    <dgm:pt modelId="{CA65A710-E253-42BF-8591-AE74FE43E9B0}" type="pres">
      <dgm:prSet presAssocID="{92D18F18-5247-4DBD-A17E-5A4E23F57E43}" presName="sp" presStyleCnt="0"/>
      <dgm:spPr/>
    </dgm:pt>
    <dgm:pt modelId="{6894D383-66FC-4D34-90A9-DD45BF872C7D}" type="pres">
      <dgm:prSet presAssocID="{A9B580CC-2E59-4044-B316-7E7A18439DE4}" presName="linNode" presStyleCnt="0"/>
      <dgm:spPr/>
    </dgm:pt>
    <dgm:pt modelId="{024EC215-2050-4B9F-AB1E-AB4E3F5DD584}" type="pres">
      <dgm:prSet presAssocID="{A9B580CC-2E59-4044-B316-7E7A18439DE4}" presName="parentText" presStyleLbl="node1" presStyleIdx="1" presStyleCnt="3">
        <dgm:presLayoutVars>
          <dgm:chMax val="1"/>
          <dgm:bulletEnabled val="1"/>
        </dgm:presLayoutVars>
      </dgm:prSet>
      <dgm:spPr/>
    </dgm:pt>
    <dgm:pt modelId="{52A0DF5B-D361-441A-AF96-DDBF79EC9F2B}" type="pres">
      <dgm:prSet presAssocID="{A9B580CC-2E59-4044-B316-7E7A18439DE4}" presName="descendantText" presStyleLbl="alignAccFollowNode1" presStyleIdx="1" presStyleCnt="3">
        <dgm:presLayoutVars>
          <dgm:bulletEnabled val="1"/>
        </dgm:presLayoutVars>
      </dgm:prSet>
      <dgm:spPr/>
    </dgm:pt>
    <dgm:pt modelId="{D1B51A7C-539D-4EF4-BE3B-817921229F0A}" type="pres">
      <dgm:prSet presAssocID="{8CA32EFD-0C83-4545-A1E5-2AA445FB7E59}" presName="sp" presStyleCnt="0"/>
      <dgm:spPr/>
    </dgm:pt>
    <dgm:pt modelId="{E8AAEA01-1499-4C46-A0D5-A3568B64D1EE}" type="pres">
      <dgm:prSet presAssocID="{F21E356D-996D-444B-A8E7-827349FFDF4B}" presName="linNode" presStyleCnt="0"/>
      <dgm:spPr/>
    </dgm:pt>
    <dgm:pt modelId="{CAB216AA-BB21-431D-9CA4-734FB8743DA1}" type="pres">
      <dgm:prSet presAssocID="{F21E356D-996D-444B-A8E7-827349FFDF4B}" presName="parentText" presStyleLbl="node1" presStyleIdx="2" presStyleCnt="3">
        <dgm:presLayoutVars>
          <dgm:chMax val="1"/>
          <dgm:bulletEnabled val="1"/>
        </dgm:presLayoutVars>
      </dgm:prSet>
      <dgm:spPr/>
    </dgm:pt>
    <dgm:pt modelId="{09E1A3AE-5810-4E67-B9E1-45C4E2E1FDB9}" type="pres">
      <dgm:prSet presAssocID="{F21E356D-996D-444B-A8E7-827349FFDF4B}" presName="descendantText" presStyleLbl="alignAccFollowNode1" presStyleIdx="2" presStyleCnt="3">
        <dgm:presLayoutVars>
          <dgm:bulletEnabled val="1"/>
        </dgm:presLayoutVars>
      </dgm:prSet>
      <dgm:spPr/>
    </dgm:pt>
  </dgm:ptLst>
  <dgm:cxnLst>
    <dgm:cxn modelId="{82860701-1067-4433-8947-5B960734B84B}" type="presOf" srcId="{0F6117B7-1BF5-4253-9882-5CF634190A19}" destId="{CF8D844A-37A0-42FD-8D88-5CDAB2C7E0A2}" srcOrd="0" destOrd="0" presId="urn:microsoft.com/office/officeart/2005/8/layout/vList5"/>
    <dgm:cxn modelId="{D1724402-8D3D-4B54-9BD0-1377047F4ABD}" srcId="{F21E356D-996D-444B-A8E7-827349FFDF4B}" destId="{E4DF0B00-E17C-4C1F-AA3E-73487833FCE1}" srcOrd="0" destOrd="0" parTransId="{C4D3557E-6E49-4886-8666-BD3A7E0F48C4}" sibTransId="{D2C0D0DF-BD9C-434A-83E1-81191E94C9E4}"/>
    <dgm:cxn modelId="{0A0A1208-6936-46AD-8B40-EFEEE5792632}" srcId="{6EF547D3-8BBC-4596-AAAC-DACD40BAE1DC}" destId="{FB1BD026-9702-4D11-B088-47A6514EE8AE}" srcOrd="1" destOrd="0" parTransId="{6039225D-BA55-4F02-BCFA-2597205098FB}" sibTransId="{0E588602-74B1-46F9-8BCA-F03D09568843}"/>
    <dgm:cxn modelId="{54AFEE1D-F357-42C3-B9AB-30D944C4BEC6}" srcId="{A9B580CC-2E59-4044-B316-7E7A18439DE4}" destId="{F3F2A345-38C5-4A91-A18F-B5CC07086E89}" srcOrd="0" destOrd="0" parTransId="{87BD2DCA-1588-4317-9017-F6B4ACE1BF6A}" sibTransId="{5D37DA88-DB99-4D72-83B3-9B1A33F37306}"/>
    <dgm:cxn modelId="{7F18B22F-CDD8-4D36-B857-74D938150B5A}" type="presOf" srcId="{6EF547D3-8BBC-4596-AAAC-DACD40BAE1DC}" destId="{A69DB56E-14FA-4B1E-ACFF-5BD90314D815}" srcOrd="0" destOrd="0" presId="urn:microsoft.com/office/officeart/2005/8/layout/vList5"/>
    <dgm:cxn modelId="{15F1EE36-2A06-4258-8EA3-D19E5821029C}" srcId="{A9B580CC-2E59-4044-B316-7E7A18439DE4}" destId="{CDE78E73-3587-4B9B-9F15-AF41EDE4F039}" srcOrd="1" destOrd="0" parTransId="{9FCBA38F-8B7F-4C90-BD44-B1789B0628A7}" sibTransId="{EEA8A615-301E-4F16-B01C-0BA840050209}"/>
    <dgm:cxn modelId="{CE889271-E3CC-40E5-8FA8-6C9BBEC721CA}" srcId="{0F6117B7-1BF5-4253-9882-5CF634190A19}" destId="{6EF547D3-8BBC-4596-AAAC-DACD40BAE1DC}" srcOrd="0" destOrd="0" parTransId="{5D7B9F08-3C68-4CDD-BDD1-D5BB0D497204}" sibTransId="{92D18F18-5247-4DBD-A17E-5A4E23F57E43}"/>
    <dgm:cxn modelId="{89A64675-BA2B-433F-9C15-236BAF0DC9FD}" srcId="{6EF547D3-8BBC-4596-AAAC-DACD40BAE1DC}" destId="{F707A918-9CE7-4278-9BAC-CBCBF761DB4A}" srcOrd="0" destOrd="0" parTransId="{80C59D31-00EC-41FC-AF03-A38E34CD2ECD}" sibTransId="{5C9A6F1C-203E-4FEC-835A-710529383C64}"/>
    <dgm:cxn modelId="{6006A156-2C9C-4306-966C-38D953AAAD60}" type="presOf" srcId="{F707A918-9CE7-4278-9BAC-CBCBF761DB4A}" destId="{CD61FD99-7F15-4A9C-B6CC-52B9C70837F9}" srcOrd="0" destOrd="0" presId="urn:microsoft.com/office/officeart/2005/8/layout/vList5"/>
    <dgm:cxn modelId="{FEAE6A97-D357-43CA-907C-6AA3D0A72F41}" type="presOf" srcId="{CDE78E73-3587-4B9B-9F15-AF41EDE4F039}" destId="{52A0DF5B-D361-441A-AF96-DDBF79EC9F2B}" srcOrd="0" destOrd="1" presId="urn:microsoft.com/office/officeart/2005/8/layout/vList5"/>
    <dgm:cxn modelId="{3ACB5D9B-84B0-43BB-806D-8172FD2021F5}" type="presOf" srcId="{E4DF0B00-E17C-4C1F-AA3E-73487833FCE1}" destId="{09E1A3AE-5810-4E67-B9E1-45C4E2E1FDB9}" srcOrd="0" destOrd="0" presId="urn:microsoft.com/office/officeart/2005/8/layout/vList5"/>
    <dgm:cxn modelId="{794A19A8-F5F0-4B6C-8FE2-BC29467917EC}" type="presOf" srcId="{A9B580CC-2E59-4044-B316-7E7A18439DE4}" destId="{024EC215-2050-4B9F-AB1E-AB4E3F5DD584}" srcOrd="0" destOrd="0" presId="urn:microsoft.com/office/officeart/2005/8/layout/vList5"/>
    <dgm:cxn modelId="{263F4BAB-D764-402F-96F1-CD75479E4644}" type="presOf" srcId="{FB1BD026-9702-4D11-B088-47A6514EE8AE}" destId="{CD61FD99-7F15-4A9C-B6CC-52B9C70837F9}" srcOrd="0" destOrd="1" presId="urn:microsoft.com/office/officeart/2005/8/layout/vList5"/>
    <dgm:cxn modelId="{A051D1CA-C955-4A1E-A2EA-4560C6AE6BDB}" type="presOf" srcId="{F3F2A345-38C5-4A91-A18F-B5CC07086E89}" destId="{52A0DF5B-D361-441A-AF96-DDBF79EC9F2B}" srcOrd="0" destOrd="0" presId="urn:microsoft.com/office/officeart/2005/8/layout/vList5"/>
    <dgm:cxn modelId="{9E5467DF-5A72-4E9B-B2E1-48C1259505D3}" srcId="{0F6117B7-1BF5-4253-9882-5CF634190A19}" destId="{F21E356D-996D-444B-A8E7-827349FFDF4B}" srcOrd="2" destOrd="0" parTransId="{EDE8DDE7-A9FF-4C66-8E16-924DE5841079}" sibTransId="{3C1FEF0E-B1B1-45EE-A17A-E49B1A6EE5D5}"/>
    <dgm:cxn modelId="{B0F3EFEE-3780-4B7B-8E94-7D0AE3CDFA06}" type="presOf" srcId="{F21E356D-996D-444B-A8E7-827349FFDF4B}" destId="{CAB216AA-BB21-431D-9CA4-734FB8743DA1}" srcOrd="0" destOrd="0" presId="urn:microsoft.com/office/officeart/2005/8/layout/vList5"/>
    <dgm:cxn modelId="{6A1BF5F8-FEDB-4D54-93D8-B25699C7BC30}" srcId="{0F6117B7-1BF5-4253-9882-5CF634190A19}" destId="{A9B580CC-2E59-4044-B316-7E7A18439DE4}" srcOrd="1" destOrd="0" parTransId="{84987567-C7EF-42D6-BDBE-A16FAF7F6F09}" sibTransId="{8CA32EFD-0C83-4545-A1E5-2AA445FB7E59}"/>
    <dgm:cxn modelId="{55A0D09E-EC0D-4494-83B0-74C4DB67939C}" type="presParOf" srcId="{CF8D844A-37A0-42FD-8D88-5CDAB2C7E0A2}" destId="{587CCDE5-A0EC-4904-ABAC-043986D4D948}" srcOrd="0" destOrd="0" presId="urn:microsoft.com/office/officeart/2005/8/layout/vList5"/>
    <dgm:cxn modelId="{45F60B25-ADC3-4907-B33A-393EE90B9C8A}" type="presParOf" srcId="{587CCDE5-A0EC-4904-ABAC-043986D4D948}" destId="{A69DB56E-14FA-4B1E-ACFF-5BD90314D815}" srcOrd="0" destOrd="0" presId="urn:microsoft.com/office/officeart/2005/8/layout/vList5"/>
    <dgm:cxn modelId="{BF4E9999-CEEB-44CB-83F8-7518677C8593}" type="presParOf" srcId="{587CCDE5-A0EC-4904-ABAC-043986D4D948}" destId="{CD61FD99-7F15-4A9C-B6CC-52B9C70837F9}" srcOrd="1" destOrd="0" presId="urn:microsoft.com/office/officeart/2005/8/layout/vList5"/>
    <dgm:cxn modelId="{6ED27627-69EE-4D10-B3C3-FC7260F92974}" type="presParOf" srcId="{CF8D844A-37A0-42FD-8D88-5CDAB2C7E0A2}" destId="{CA65A710-E253-42BF-8591-AE74FE43E9B0}" srcOrd="1" destOrd="0" presId="urn:microsoft.com/office/officeart/2005/8/layout/vList5"/>
    <dgm:cxn modelId="{60A7F966-EE16-4B81-9A9D-3241099FE45E}" type="presParOf" srcId="{CF8D844A-37A0-42FD-8D88-5CDAB2C7E0A2}" destId="{6894D383-66FC-4D34-90A9-DD45BF872C7D}" srcOrd="2" destOrd="0" presId="urn:microsoft.com/office/officeart/2005/8/layout/vList5"/>
    <dgm:cxn modelId="{DF16B1AE-8A94-482E-BBDC-DF68CA0720E7}" type="presParOf" srcId="{6894D383-66FC-4D34-90A9-DD45BF872C7D}" destId="{024EC215-2050-4B9F-AB1E-AB4E3F5DD584}" srcOrd="0" destOrd="0" presId="urn:microsoft.com/office/officeart/2005/8/layout/vList5"/>
    <dgm:cxn modelId="{4E0926DE-468D-417D-86BB-E15F49F10461}" type="presParOf" srcId="{6894D383-66FC-4D34-90A9-DD45BF872C7D}" destId="{52A0DF5B-D361-441A-AF96-DDBF79EC9F2B}" srcOrd="1" destOrd="0" presId="urn:microsoft.com/office/officeart/2005/8/layout/vList5"/>
    <dgm:cxn modelId="{68386AB6-D863-417C-A42C-C7CB36159926}" type="presParOf" srcId="{CF8D844A-37A0-42FD-8D88-5CDAB2C7E0A2}" destId="{D1B51A7C-539D-4EF4-BE3B-817921229F0A}" srcOrd="3" destOrd="0" presId="urn:microsoft.com/office/officeart/2005/8/layout/vList5"/>
    <dgm:cxn modelId="{954B0C67-979A-4D43-87B7-04B689624BA6}" type="presParOf" srcId="{CF8D844A-37A0-42FD-8D88-5CDAB2C7E0A2}" destId="{E8AAEA01-1499-4C46-A0D5-A3568B64D1EE}" srcOrd="4" destOrd="0" presId="urn:microsoft.com/office/officeart/2005/8/layout/vList5"/>
    <dgm:cxn modelId="{2442F0D4-C352-46C7-886D-D240F7F5406A}" type="presParOf" srcId="{E8AAEA01-1499-4C46-A0D5-A3568B64D1EE}" destId="{CAB216AA-BB21-431D-9CA4-734FB8743DA1}" srcOrd="0" destOrd="0" presId="urn:microsoft.com/office/officeart/2005/8/layout/vList5"/>
    <dgm:cxn modelId="{C470FBDD-5C46-4192-8D6E-FCB22C229E1D}" type="presParOf" srcId="{E8AAEA01-1499-4C46-A0D5-A3568B64D1EE}" destId="{09E1A3AE-5810-4E67-B9E1-45C4E2E1FDB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1FD99-7F15-4A9C-B6CC-52B9C70837F9}">
      <dsp:nvSpPr>
        <dsp:cNvPr id="0" name=""/>
        <dsp:cNvSpPr/>
      </dsp:nvSpPr>
      <dsp:spPr>
        <a:xfrm rot="5400000">
          <a:off x="5064705" y="-1973091"/>
          <a:ext cx="1047750" cy="525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complexity of concepts</a:t>
          </a:r>
        </a:p>
        <a:p>
          <a:pPr marL="228600" lvl="1" indent="-228600" algn="l" defTabSz="1022350">
            <a:lnSpc>
              <a:spcPct val="90000"/>
            </a:lnSpc>
            <a:spcBef>
              <a:spcPct val="0"/>
            </a:spcBef>
            <a:spcAft>
              <a:spcPct val="15000"/>
            </a:spcAft>
            <a:buChar char="•"/>
          </a:pPr>
          <a:r>
            <a:rPr lang="en-GB" sz="2300" kern="1200" dirty="0"/>
            <a:t>inter-relatedness of ideas</a:t>
          </a:r>
        </a:p>
      </dsp:txBody>
      <dsp:txXfrm rot="-5400000">
        <a:off x="2958661" y="184100"/>
        <a:ext cx="5208693" cy="945456"/>
      </dsp:txXfrm>
    </dsp:sp>
    <dsp:sp modelId="{A69DB56E-14FA-4B1E-ACFF-5BD90314D815}">
      <dsp:nvSpPr>
        <dsp:cNvPr id="0" name=""/>
        <dsp:cNvSpPr/>
      </dsp:nvSpPr>
      <dsp:spPr>
        <a:xfrm>
          <a:off x="0" y="1984"/>
          <a:ext cx="2958660" cy="130968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Intrinsic</a:t>
          </a:r>
        </a:p>
      </dsp:txBody>
      <dsp:txXfrm>
        <a:off x="63934" y="65918"/>
        <a:ext cx="2830792" cy="1181819"/>
      </dsp:txXfrm>
    </dsp:sp>
    <dsp:sp modelId="{52A0DF5B-D361-441A-AF96-DDBF79EC9F2B}">
      <dsp:nvSpPr>
        <dsp:cNvPr id="0" name=""/>
        <dsp:cNvSpPr/>
      </dsp:nvSpPr>
      <dsp:spPr>
        <a:xfrm rot="5400000">
          <a:off x="5064705" y="-597920"/>
          <a:ext cx="1047750" cy="525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complexity of the instructional materials</a:t>
          </a:r>
        </a:p>
        <a:p>
          <a:pPr marL="228600" lvl="1" indent="-228600" algn="l" defTabSz="1022350">
            <a:lnSpc>
              <a:spcPct val="90000"/>
            </a:lnSpc>
            <a:spcBef>
              <a:spcPct val="0"/>
            </a:spcBef>
            <a:spcAft>
              <a:spcPct val="15000"/>
            </a:spcAft>
            <a:buChar char="•"/>
          </a:pPr>
          <a:r>
            <a:rPr lang="en-GB" sz="2300" kern="1200" dirty="0"/>
            <a:t>external influences</a:t>
          </a:r>
        </a:p>
      </dsp:txBody>
      <dsp:txXfrm rot="-5400000">
        <a:off x="2958661" y="1559271"/>
        <a:ext cx="5208693" cy="945456"/>
      </dsp:txXfrm>
    </dsp:sp>
    <dsp:sp modelId="{024EC215-2050-4B9F-AB1E-AB4E3F5DD584}">
      <dsp:nvSpPr>
        <dsp:cNvPr id="0" name=""/>
        <dsp:cNvSpPr/>
      </dsp:nvSpPr>
      <dsp:spPr>
        <a:xfrm>
          <a:off x="0" y="1377156"/>
          <a:ext cx="2958660" cy="130968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Extraneous</a:t>
          </a:r>
        </a:p>
      </dsp:txBody>
      <dsp:txXfrm>
        <a:off x="63934" y="1441090"/>
        <a:ext cx="2830792" cy="1181819"/>
      </dsp:txXfrm>
    </dsp:sp>
    <dsp:sp modelId="{09E1A3AE-5810-4E67-B9E1-45C4E2E1FDB9}">
      <dsp:nvSpPr>
        <dsp:cNvPr id="0" name=""/>
        <dsp:cNvSpPr/>
      </dsp:nvSpPr>
      <dsp:spPr>
        <a:xfrm rot="5400000">
          <a:off x="5064705" y="777251"/>
          <a:ext cx="1047750" cy="525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dirty="0"/>
            <a:t>building the mental models (schema) about the concepts</a:t>
          </a:r>
        </a:p>
      </dsp:txBody>
      <dsp:txXfrm rot="-5400000">
        <a:off x="2958661" y="2934443"/>
        <a:ext cx="5208693" cy="945456"/>
      </dsp:txXfrm>
    </dsp:sp>
    <dsp:sp modelId="{CAB216AA-BB21-431D-9CA4-734FB8743DA1}">
      <dsp:nvSpPr>
        <dsp:cNvPr id="0" name=""/>
        <dsp:cNvSpPr/>
      </dsp:nvSpPr>
      <dsp:spPr>
        <a:xfrm>
          <a:off x="0" y="2752328"/>
          <a:ext cx="2958660" cy="130968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Germane</a:t>
          </a:r>
        </a:p>
      </dsp:txBody>
      <dsp:txXfrm>
        <a:off x="63934" y="2816262"/>
        <a:ext cx="2830792"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1AA1350-D429-4933-8B3F-5550D23948D8}" type="datetimeFigureOut">
              <a:rPr lang="en-GB" smtClean="0"/>
              <a:t>09/09/2022</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163E5FCE-92EC-4707-878F-8D8D8C479EAC}" type="slidenum">
              <a:rPr lang="en-GB" smtClean="0"/>
              <a:t>‹#›</a:t>
            </a:fld>
            <a:endParaRPr lang="en-GB"/>
          </a:p>
        </p:txBody>
      </p:sp>
    </p:spTree>
    <p:extLst>
      <p:ext uri="{BB962C8B-B14F-4D97-AF65-F5344CB8AC3E}">
        <p14:creationId xmlns:p14="http://schemas.microsoft.com/office/powerpoint/2010/main" val="132377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mpact.chartered.college/article/shibli-cognitive-load-theory-classro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ic.rsc.org/feature/improving-practical-work-with-integrated-instructions/3009798.articl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1</a:t>
            </a:fld>
            <a:endParaRPr lang="en-GB"/>
          </a:p>
        </p:txBody>
      </p:sp>
    </p:spTree>
    <p:extLst>
      <p:ext uri="{BB962C8B-B14F-4D97-AF65-F5344CB8AC3E}">
        <p14:creationId xmlns:p14="http://schemas.microsoft.com/office/powerpoint/2010/main" val="1909101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34</a:t>
            </a:fld>
            <a:endParaRPr lang="en-GB"/>
          </a:p>
        </p:txBody>
      </p:sp>
    </p:spTree>
    <p:extLst>
      <p:ext uri="{BB962C8B-B14F-4D97-AF65-F5344CB8AC3E}">
        <p14:creationId xmlns:p14="http://schemas.microsoft.com/office/powerpoint/2010/main" val="301954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3E5FCE-92EC-4707-878F-8D8D8C479EAC}" type="slidenum">
              <a:rPr lang="en-GB" smtClean="0"/>
              <a:t>37</a:t>
            </a:fld>
            <a:endParaRPr lang="en-GB"/>
          </a:p>
        </p:txBody>
      </p:sp>
    </p:spTree>
    <p:extLst>
      <p:ext uri="{BB962C8B-B14F-4D97-AF65-F5344CB8AC3E}">
        <p14:creationId xmlns:p14="http://schemas.microsoft.com/office/powerpoint/2010/main" val="421050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38</a:t>
            </a:fld>
            <a:endParaRPr lang="en-GB"/>
          </a:p>
        </p:txBody>
      </p:sp>
    </p:spTree>
    <p:extLst>
      <p:ext uri="{BB962C8B-B14F-4D97-AF65-F5344CB8AC3E}">
        <p14:creationId xmlns:p14="http://schemas.microsoft.com/office/powerpoint/2010/main" val="212732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2</a:t>
            </a:fld>
            <a:endParaRPr lang="en-GB"/>
          </a:p>
        </p:txBody>
      </p:sp>
    </p:spTree>
    <p:extLst>
      <p:ext uri="{BB962C8B-B14F-4D97-AF65-F5344CB8AC3E}">
        <p14:creationId xmlns:p14="http://schemas.microsoft.com/office/powerpoint/2010/main" val="237078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https://www.simplypsychology.org/multi-store.html</a:t>
            </a:r>
          </a:p>
          <a:p>
            <a:r>
              <a:rPr lang="en-GB"/>
              <a:t>https://en.wikipedia.org/wiki/Atkinson%E2%80%93Shiffrin_memory_model</a:t>
            </a:r>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4</a:t>
            </a:fld>
            <a:endParaRPr lang="en-GB"/>
          </a:p>
        </p:txBody>
      </p:sp>
    </p:spTree>
    <p:extLst>
      <p:ext uri="{BB962C8B-B14F-4D97-AF65-F5344CB8AC3E}">
        <p14:creationId xmlns:p14="http://schemas.microsoft.com/office/powerpoint/2010/main" val="194370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https://impact.chartered.college/article/shibli-cognitive-load-theory-classroom/</a:t>
            </a:r>
            <a:endParaRPr lang="en-GB" dirty="0"/>
          </a:p>
          <a:p>
            <a:endParaRPr lang="en-GB" dirty="0"/>
          </a:p>
        </p:txBody>
      </p:sp>
      <p:sp>
        <p:nvSpPr>
          <p:cNvPr id="4" name="Slide Number Placeholder 3"/>
          <p:cNvSpPr>
            <a:spLocks noGrp="1"/>
          </p:cNvSpPr>
          <p:nvPr>
            <p:ph type="sldNum" sz="quarter" idx="5"/>
          </p:nvPr>
        </p:nvSpPr>
        <p:spPr/>
        <p:txBody>
          <a:bodyPr/>
          <a:lstStyle/>
          <a:p>
            <a:fld id="{163E5FCE-92EC-4707-878F-8D8D8C479EAC}" type="slidenum">
              <a:rPr lang="en-GB" smtClean="0"/>
              <a:t>9</a:t>
            </a:fld>
            <a:endParaRPr lang="en-GB"/>
          </a:p>
        </p:txBody>
      </p:sp>
    </p:spTree>
    <p:extLst>
      <p:ext uri="{BB962C8B-B14F-4D97-AF65-F5344CB8AC3E}">
        <p14:creationId xmlns:p14="http://schemas.microsoft.com/office/powerpoint/2010/main" val="368103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https://eic.rsc.org/feature/improving-practical-work-with-integrated-instructions/3009798.article</a:t>
            </a:r>
            <a:endParaRPr lang="en-GB" dirty="0"/>
          </a:p>
        </p:txBody>
      </p:sp>
      <p:sp>
        <p:nvSpPr>
          <p:cNvPr id="4" name="Slide Number Placeholder 3"/>
          <p:cNvSpPr>
            <a:spLocks noGrp="1"/>
          </p:cNvSpPr>
          <p:nvPr>
            <p:ph type="sldNum" sz="quarter" idx="5"/>
          </p:nvPr>
        </p:nvSpPr>
        <p:spPr/>
        <p:txBody>
          <a:bodyPr/>
          <a:lstStyle/>
          <a:p>
            <a:fld id="{163E5FCE-92EC-4707-878F-8D8D8C479EAC}" type="slidenum">
              <a:rPr lang="en-GB" smtClean="0"/>
              <a:t>10</a:t>
            </a:fld>
            <a:endParaRPr lang="en-GB"/>
          </a:p>
        </p:txBody>
      </p:sp>
    </p:spTree>
    <p:extLst>
      <p:ext uri="{BB962C8B-B14F-4D97-AF65-F5344CB8AC3E}">
        <p14:creationId xmlns:p14="http://schemas.microsoft.com/office/powerpoint/2010/main" val="1773094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a:t>
            </a:r>
            <a:r>
              <a:rPr lang="en-GB" baseline="0" dirty="0" err="1"/>
              <a:t>microscale</a:t>
            </a:r>
            <a:r>
              <a:rPr lang="en-GB" baseline="0" dirty="0"/>
              <a:t> version of electrolysis.</a:t>
            </a:r>
            <a:endParaRPr lang="en-GB" dirty="0"/>
          </a:p>
        </p:txBody>
      </p:sp>
      <p:sp>
        <p:nvSpPr>
          <p:cNvPr id="4" name="Slide Number Placeholder 3"/>
          <p:cNvSpPr>
            <a:spLocks noGrp="1"/>
          </p:cNvSpPr>
          <p:nvPr>
            <p:ph type="sldNum" sz="quarter" idx="10"/>
          </p:nvPr>
        </p:nvSpPr>
        <p:spPr/>
        <p:txBody>
          <a:bodyPr/>
          <a:lstStyle/>
          <a:p>
            <a:fld id="{6EB3E05A-087A-4B2F-9194-01CE646FE26B}" type="slidenum">
              <a:rPr lang="en-GB" smtClean="0"/>
              <a:pPr/>
              <a:t>24</a:t>
            </a:fld>
            <a:endParaRPr lang="en-GB"/>
          </a:p>
        </p:txBody>
      </p:sp>
    </p:spTree>
    <p:extLst>
      <p:ext uri="{BB962C8B-B14F-4D97-AF65-F5344CB8AC3E}">
        <p14:creationId xmlns:p14="http://schemas.microsoft.com/office/powerpoint/2010/main" val="226910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26</a:t>
            </a:fld>
            <a:endParaRPr lang="en-GB"/>
          </a:p>
        </p:txBody>
      </p:sp>
    </p:spTree>
    <p:extLst>
      <p:ext uri="{BB962C8B-B14F-4D97-AF65-F5344CB8AC3E}">
        <p14:creationId xmlns:p14="http://schemas.microsoft.com/office/powerpoint/2010/main" val="651034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28</a:t>
            </a:fld>
            <a:endParaRPr lang="en-GB"/>
          </a:p>
        </p:txBody>
      </p:sp>
    </p:spTree>
    <p:extLst>
      <p:ext uri="{BB962C8B-B14F-4D97-AF65-F5344CB8AC3E}">
        <p14:creationId xmlns:p14="http://schemas.microsoft.com/office/powerpoint/2010/main" val="3494326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3E5FCE-92EC-4707-878F-8D8D8C479EAC}" type="slidenum">
              <a:rPr lang="en-GB" smtClean="0"/>
              <a:t>29</a:t>
            </a:fld>
            <a:endParaRPr lang="en-GB"/>
          </a:p>
        </p:txBody>
      </p:sp>
    </p:spTree>
    <p:extLst>
      <p:ext uri="{BB962C8B-B14F-4D97-AF65-F5344CB8AC3E}">
        <p14:creationId xmlns:p14="http://schemas.microsoft.com/office/powerpoint/2010/main" val="211780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C4BC2F-7F5B-48C9-9F20-0CDFA02916BC}" type="datetimeFigureOut">
              <a:rPr lang="en-GB" smtClean="0"/>
              <a:t>09/09/2022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74569B-2052-4437-8D1B-155C58A4A109}"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650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C4BC2F-7F5B-48C9-9F20-0CDFA02916BC}" type="datetimeFigureOut">
              <a:rPr lang="en-GB" smtClean="0"/>
              <a:t>09/09/2022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262428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C4BC2F-7F5B-48C9-9F20-0CDFA02916BC}" type="datetimeFigureOut">
              <a:rPr lang="en-GB" smtClean="0"/>
              <a:t>09/09/2022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160872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64275"/>
          </a:xfrm>
        </p:spPr>
        <p:txBody>
          <a:bodyPr/>
          <a:lstStyle/>
          <a:p>
            <a:r>
              <a:rPr lang="en-US" dirty="0"/>
              <a:t>Click to edit Master title style</a:t>
            </a:r>
          </a:p>
        </p:txBody>
      </p:sp>
      <p:sp>
        <p:nvSpPr>
          <p:cNvPr id="3" name="Content Placeholder 2"/>
          <p:cNvSpPr>
            <a:spLocks noGrp="1"/>
          </p:cNvSpPr>
          <p:nvPr>
            <p:ph idx="1"/>
          </p:nvPr>
        </p:nvSpPr>
        <p:spPr>
          <a:xfrm>
            <a:off x="1097280" y="1453785"/>
            <a:ext cx="10058400" cy="45375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C4BC2F-7F5B-48C9-9F20-0CDFA02916BC}" type="datetimeFigureOut">
              <a:rPr lang="en-GB" smtClean="0"/>
              <a:t>09/09/2022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418218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C4BC2F-7F5B-48C9-9F20-0CDFA02916BC}" type="datetimeFigureOut">
              <a:rPr lang="en-GB" smtClean="0"/>
              <a:t>09/09/2022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74569B-2052-4437-8D1B-155C58A4A109}"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1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C4BC2F-7F5B-48C9-9F20-0CDFA02916BC}" type="datetimeFigureOut">
              <a:rPr lang="en-GB" smtClean="0"/>
              <a:t>09/09/2022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2477413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C4BC2F-7F5B-48C9-9F20-0CDFA02916BC}" type="datetimeFigureOut">
              <a:rPr lang="en-GB" smtClean="0"/>
              <a:t>09/09/2022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126658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C4BC2F-7F5B-48C9-9F20-0CDFA02916BC}" type="datetimeFigureOut">
              <a:rPr lang="en-GB" smtClean="0"/>
              <a:t>09/09/2022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2104683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C4BC2F-7F5B-48C9-9F20-0CDFA02916BC}" type="datetimeFigureOut">
              <a:rPr lang="en-GB" smtClean="0"/>
              <a:t>09/09/2022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88060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8C4BC2F-7F5B-48C9-9F20-0CDFA02916BC}" type="datetimeFigureOut">
              <a:rPr lang="en-GB" smtClean="0"/>
              <a:t>09/09/2022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74569B-2052-4437-8D1B-155C58A4A109}" type="slidenum">
              <a:rPr lang="en-GB" smtClean="0"/>
              <a:t>‹#›</a:t>
            </a:fld>
            <a:endParaRPr lang="en-GB"/>
          </a:p>
        </p:txBody>
      </p:sp>
    </p:spTree>
    <p:extLst>
      <p:ext uri="{BB962C8B-B14F-4D97-AF65-F5344CB8AC3E}">
        <p14:creationId xmlns:p14="http://schemas.microsoft.com/office/powerpoint/2010/main" val="361504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C4BC2F-7F5B-48C9-9F20-0CDFA02916BC}" type="datetimeFigureOut">
              <a:rPr lang="en-GB" smtClean="0"/>
              <a:t>09/09/2022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74569B-2052-4437-8D1B-155C58A4A109}" type="slidenum">
              <a:rPr lang="en-GB" smtClean="0"/>
              <a:t>‹#›</a:t>
            </a:fld>
            <a:endParaRPr lang="en-GB"/>
          </a:p>
        </p:txBody>
      </p:sp>
    </p:spTree>
    <p:extLst>
      <p:ext uri="{BB962C8B-B14F-4D97-AF65-F5344CB8AC3E}">
        <p14:creationId xmlns:p14="http://schemas.microsoft.com/office/powerpoint/2010/main" val="19660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79157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50919"/>
            <a:ext cx="10058400" cy="4618175"/>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8C4BC2F-7F5B-48C9-9F20-0CDFA02916BC}" type="datetimeFigureOut">
              <a:rPr lang="en-GB" smtClean="0"/>
              <a:t>09/09/2022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74569B-2052-4437-8D1B-155C58A4A109}" type="slidenum">
              <a:rPr lang="en-GB" smtClean="0"/>
              <a:t>‹#›</a:t>
            </a:fld>
            <a:endParaRPr lang="en-GB"/>
          </a:p>
        </p:txBody>
      </p:sp>
      <p:cxnSp>
        <p:nvCxnSpPr>
          <p:cNvPr id="10" name="Straight Connector 9"/>
          <p:cNvCxnSpPr/>
          <p:nvPr/>
        </p:nvCxnSpPr>
        <p:spPr>
          <a:xfrm>
            <a:off x="1193532" y="1191933"/>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755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691128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imgres?imgurl=https%3A%2F%2Fi0.wp.com%2Fwww.compoundchem.com%2Fwp-content%2Fuploads%2F2014%2F02%2FOrganic-Reaction-Map-v5.png&amp;imgrefurl=https%3A%2F%2Fwww.compoundchem.com%2F2014%2F02%2F17%2Forganic-chemistry-reaction-map%2F&amp;docid=k5-ETJDQ7bVrtM&amp;tbnid=3qbRPv0X72cc6M%3A&amp;vet=10ahUKEwja7Liv88HlAhWSlhQKHcMTCZcQMwhkKBIwEg..i&amp;w=1323&amp;h=935&amp;bih=649&amp;biw=1368&amp;q=concept%20map%20a-level%20chemistry&amp;ved=0ahUKEwja7Liv88HlAhWSlhQKHcMTCZcQMwhkKBIwEg&amp;iact=mrc&amp;uact=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sciencedirect.com/science/article/pii/S1364661300015382"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ic.rsc.org/feature/improving-practical-work-with-integrated-instructions/3009798.artic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qDeqKkSK3xI&amp;t" TargetMode="Externa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oi.org/10.1016/j.edurev.2013.11.00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72" y="-315416"/>
            <a:ext cx="11523427" cy="1400168"/>
          </a:xfrm>
        </p:spPr>
        <p:txBody>
          <a:bodyPr>
            <a:normAutofit/>
          </a:bodyPr>
          <a:lstStyle/>
          <a:p>
            <a:r>
              <a:rPr lang="en-GB" sz="3600" dirty="0"/>
              <a:t>Cognitive load in science and introducing integrated instructions</a:t>
            </a:r>
          </a:p>
        </p:txBody>
      </p:sp>
      <p:sp>
        <p:nvSpPr>
          <p:cNvPr id="3" name="TextBox 2">
            <a:extLst>
              <a:ext uri="{FF2B5EF4-FFF2-40B4-BE49-F238E27FC236}">
                <a16:creationId xmlns:a16="http://schemas.microsoft.com/office/drawing/2014/main" id="{DEA7016C-D8FE-4135-87A9-73C7EA9ED5F5}"/>
              </a:ext>
            </a:extLst>
          </p:cNvPr>
          <p:cNvSpPr txBox="1"/>
          <p:nvPr/>
        </p:nvSpPr>
        <p:spPr>
          <a:xfrm>
            <a:off x="343887" y="885388"/>
            <a:ext cx="10873208" cy="1754326"/>
          </a:xfrm>
          <a:prstGeom prst="rect">
            <a:avLst/>
          </a:prstGeom>
          <a:noFill/>
        </p:spPr>
        <p:txBody>
          <a:bodyPr wrap="square" rtlCol="0">
            <a:spAutoFit/>
          </a:bodyPr>
          <a:lstStyle/>
          <a:p>
            <a:r>
              <a:rPr lang="en-GB" dirty="0"/>
              <a:t>Objectives</a:t>
            </a:r>
          </a:p>
          <a:p>
            <a:endParaRPr lang="en-GB" dirty="0"/>
          </a:p>
          <a:p>
            <a:r>
              <a:rPr lang="en-GB" dirty="0"/>
              <a:t>List and combine the central components of cognitive load</a:t>
            </a:r>
          </a:p>
          <a:p>
            <a:r>
              <a:rPr lang="en-GB" dirty="0"/>
              <a:t>Identify and examine exemplar strategies to </a:t>
            </a:r>
            <a:r>
              <a:rPr lang="en-GB" dirty="0" err="1"/>
              <a:t>maxinimse</a:t>
            </a:r>
            <a:r>
              <a:rPr lang="en-GB" dirty="0"/>
              <a:t> the chance of new knowledge entering the long term memory. </a:t>
            </a:r>
          </a:p>
          <a:p>
            <a:endParaRPr lang="en-GB" dirty="0"/>
          </a:p>
        </p:txBody>
      </p:sp>
      <p:sp>
        <p:nvSpPr>
          <p:cNvPr id="4" name="TextBox 3">
            <a:extLst>
              <a:ext uri="{FF2B5EF4-FFF2-40B4-BE49-F238E27FC236}">
                <a16:creationId xmlns:a16="http://schemas.microsoft.com/office/drawing/2014/main" id="{70FEEE64-4560-443D-ADF3-4DDA023A7ABA}"/>
              </a:ext>
            </a:extLst>
          </p:cNvPr>
          <p:cNvSpPr txBox="1"/>
          <p:nvPr/>
        </p:nvSpPr>
        <p:spPr>
          <a:xfrm>
            <a:off x="0" y="2481391"/>
            <a:ext cx="12191999" cy="3693319"/>
          </a:xfrm>
          <a:prstGeom prst="rect">
            <a:avLst/>
          </a:prstGeom>
          <a:noFill/>
        </p:spPr>
        <p:txBody>
          <a:bodyPr wrap="square" rtlCol="0">
            <a:spAutoFit/>
          </a:bodyPr>
          <a:lstStyle/>
          <a:p>
            <a:r>
              <a:rPr lang="en-GB" dirty="0"/>
              <a:t>CCF LINK Section 2 How pupils learn. Learn that: </a:t>
            </a:r>
          </a:p>
          <a:p>
            <a:endParaRPr lang="en-GB" dirty="0"/>
          </a:p>
          <a:p>
            <a:r>
              <a:rPr lang="en-GB" dirty="0"/>
              <a:t>Working memory is where information that is being actively processed is held, but its capacity is limited and can be overloaded. </a:t>
            </a:r>
          </a:p>
          <a:p>
            <a:r>
              <a:rPr lang="en-GB" dirty="0"/>
              <a:t>Long-term memory can be considered as a store of knowledge that changes as pupils learn by integrating new ideas with existing knowledge.</a:t>
            </a:r>
          </a:p>
          <a:p>
            <a:r>
              <a:rPr lang="en-GB" dirty="0"/>
              <a:t>Worked examples that take pupils through each step of a new process are also likely to support pupils to learn.</a:t>
            </a:r>
          </a:p>
          <a:p>
            <a:endParaRPr lang="en-GB" dirty="0"/>
          </a:p>
          <a:p>
            <a:r>
              <a:rPr lang="en-GB" dirty="0"/>
              <a:t>Learn how to</a:t>
            </a:r>
          </a:p>
          <a:p>
            <a:endParaRPr lang="en-GB" dirty="0"/>
          </a:p>
          <a:p>
            <a:r>
              <a:rPr lang="en-GB" dirty="0"/>
              <a:t>Discussing and analysing with expert colleagues how to reduce distractions that take attention away from what is being taught (e.g. keeping the complexity of a task to a minimum, so that attention is focused on the content). And - following expert input - by taking opportunities to practise, receive feedback and improve at: </a:t>
            </a:r>
          </a:p>
          <a:p>
            <a:r>
              <a:rPr lang="en-GB" dirty="0"/>
              <a:t>Breaking complex material into smaller steps (e.g. using partially completed examples to focus pupils on the specific steps). </a:t>
            </a:r>
          </a:p>
        </p:txBody>
      </p:sp>
    </p:spTree>
    <p:extLst>
      <p:ext uri="{BB962C8B-B14F-4D97-AF65-F5344CB8AC3E}">
        <p14:creationId xmlns:p14="http://schemas.microsoft.com/office/powerpoint/2010/main" val="981166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Cognitive Load Theory (CLT)</a:t>
            </a:r>
          </a:p>
        </p:txBody>
      </p:sp>
      <p:sp>
        <p:nvSpPr>
          <p:cNvPr id="6" name="Content Placeholder 2"/>
          <p:cNvSpPr txBox="1">
            <a:spLocks/>
          </p:cNvSpPr>
          <p:nvPr/>
        </p:nvSpPr>
        <p:spPr>
          <a:xfrm>
            <a:off x="0" y="5848617"/>
            <a:ext cx="7246866" cy="50405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lang="en-US" sz="3200" kern="1200" dirty="0" smtClean="0">
                <a:solidFill>
                  <a:srgbClr val="1F224E"/>
                </a:solidFill>
                <a:latin typeface="Myriad Pro"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2800" kern="1200" dirty="0" smtClean="0">
                <a:solidFill>
                  <a:srgbClr val="1F224E"/>
                </a:solidFill>
                <a:latin typeface="Myriad Pro"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lang="en-US" sz="2400" kern="1200" dirty="0" smtClean="0">
                <a:solidFill>
                  <a:srgbClr val="1F224E"/>
                </a:solidFill>
                <a:latin typeface="Myriad Pro"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2000" kern="1200" dirty="0" smtClean="0">
                <a:solidFill>
                  <a:srgbClr val="1F224E"/>
                </a:solidFill>
                <a:latin typeface="Myriad Pro"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lang="en-GB" sz="2000" kern="1200" dirty="0">
                <a:solidFill>
                  <a:srgbClr val="1F224E"/>
                </a:solidFill>
                <a:latin typeface="Myriad Pro"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100" dirty="0"/>
              <a:t>Greer, D.L., </a:t>
            </a:r>
            <a:r>
              <a:rPr lang="en-GB" sz="1100" i="1" dirty="0"/>
              <a:t>et al</a:t>
            </a:r>
            <a:r>
              <a:rPr lang="en-GB" sz="1100" dirty="0"/>
              <a:t>, Cognitive theory of multimedia learning…,</a:t>
            </a:r>
            <a:r>
              <a:rPr lang="en-GB" sz="1100" i="1" dirty="0"/>
              <a:t> Journal of Education, </a:t>
            </a:r>
            <a:r>
              <a:rPr lang="en-GB" sz="1100" dirty="0"/>
              <a:t>2013, 193(2), 41-50</a:t>
            </a:r>
          </a:p>
          <a:p>
            <a:pPr marL="0" indent="0">
              <a:buNone/>
            </a:pPr>
            <a:r>
              <a:rPr lang="en-GB" sz="1100" dirty="0">
                <a:hlinkClick r:id="rId3"/>
              </a:rPr>
              <a:t>https://www.researchgate.net/publication/269112838</a:t>
            </a:r>
            <a:r>
              <a:rPr lang="en-GB" sz="1100" dirty="0"/>
              <a:t> </a:t>
            </a:r>
            <a:endParaRPr lang="en-GB" sz="1100" i="1" dirty="0"/>
          </a:p>
        </p:txBody>
      </p:sp>
      <p:pic>
        <p:nvPicPr>
          <p:cNvPr id="3" name="Picture 2">
            <a:extLst>
              <a:ext uri="{FF2B5EF4-FFF2-40B4-BE49-F238E27FC236}">
                <a16:creationId xmlns:a16="http://schemas.microsoft.com/office/drawing/2014/main" id="{A3222774-4B99-40FC-8180-5B88CFDEFD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4072" y="1304519"/>
            <a:ext cx="7344816" cy="4542747"/>
          </a:xfrm>
          <a:prstGeom prst="rect">
            <a:avLst/>
          </a:prstGeom>
        </p:spPr>
      </p:pic>
    </p:spTree>
    <p:extLst>
      <p:ext uri="{BB962C8B-B14F-4D97-AF65-F5344CB8AC3E}">
        <p14:creationId xmlns:p14="http://schemas.microsoft.com/office/powerpoint/2010/main" val="235454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52C0-8F7F-3D90-660F-62E034A8163D}"/>
              </a:ext>
            </a:extLst>
          </p:cNvPr>
          <p:cNvSpPr>
            <a:spLocks noGrp="1"/>
          </p:cNvSpPr>
          <p:nvPr>
            <p:ph type="title"/>
          </p:nvPr>
        </p:nvSpPr>
        <p:spPr/>
        <p:txBody>
          <a:bodyPr>
            <a:normAutofit fontScale="90000"/>
          </a:bodyPr>
          <a:lstStyle/>
          <a:p>
            <a:r>
              <a:rPr lang="en-GB" dirty="0"/>
              <a:t>Exemplar metacognitive strategies which can reduce cognitive load</a:t>
            </a:r>
          </a:p>
        </p:txBody>
      </p:sp>
      <p:sp>
        <p:nvSpPr>
          <p:cNvPr id="3" name="Content Placeholder 2">
            <a:extLst>
              <a:ext uri="{FF2B5EF4-FFF2-40B4-BE49-F238E27FC236}">
                <a16:creationId xmlns:a16="http://schemas.microsoft.com/office/drawing/2014/main" id="{F9BFE166-7588-65E9-37BF-0D3917748CF2}"/>
              </a:ext>
            </a:extLst>
          </p:cNvPr>
          <p:cNvSpPr>
            <a:spLocks noGrp="1"/>
          </p:cNvSpPr>
          <p:nvPr>
            <p:ph idx="1"/>
          </p:nvPr>
        </p:nvSpPr>
        <p:spPr/>
        <p:txBody>
          <a:bodyPr/>
          <a:lstStyle/>
          <a:p>
            <a:endParaRPr lang="en-GB"/>
          </a:p>
        </p:txBody>
      </p:sp>
      <p:pic>
        <p:nvPicPr>
          <p:cNvPr id="5" name="Picture 4" descr="A table which lists 10 exemplar techniques for developing metacognitive skill. Elaboration, self explanation,, highlighting, keyword, imagery, rereading, practice testing, distributed practice and interleaved practice&#10;">
            <a:extLst>
              <a:ext uri="{FF2B5EF4-FFF2-40B4-BE49-F238E27FC236}">
                <a16:creationId xmlns:a16="http://schemas.microsoft.com/office/drawing/2014/main" id="{F6DDEF18-D55E-3471-5C46-0AE6A697843F}"/>
              </a:ext>
            </a:extLst>
          </p:cNvPr>
          <p:cNvPicPr>
            <a:picLocks noChangeAspect="1"/>
          </p:cNvPicPr>
          <p:nvPr/>
        </p:nvPicPr>
        <p:blipFill rotWithShape="1">
          <a:blip r:embed="rId2"/>
          <a:srcRect l="38468" t="27670" r="19758" b="43656"/>
          <a:stretch/>
        </p:blipFill>
        <p:spPr>
          <a:xfrm>
            <a:off x="401446" y="1050878"/>
            <a:ext cx="11790554" cy="4552335"/>
          </a:xfrm>
          <a:prstGeom prst="rect">
            <a:avLst/>
          </a:prstGeom>
        </p:spPr>
      </p:pic>
      <p:sp>
        <p:nvSpPr>
          <p:cNvPr id="6" name="TextBox 5">
            <a:extLst>
              <a:ext uri="{FF2B5EF4-FFF2-40B4-BE49-F238E27FC236}">
                <a16:creationId xmlns:a16="http://schemas.microsoft.com/office/drawing/2014/main" id="{3C5481BE-7428-7F04-A74A-13AE04D9E417}"/>
              </a:ext>
            </a:extLst>
          </p:cNvPr>
          <p:cNvSpPr txBox="1"/>
          <p:nvPr/>
        </p:nvSpPr>
        <p:spPr>
          <a:xfrm>
            <a:off x="209715" y="5371068"/>
            <a:ext cx="11602065" cy="1200329"/>
          </a:xfrm>
          <a:prstGeom prst="rect">
            <a:avLst/>
          </a:prstGeom>
          <a:noFill/>
        </p:spPr>
        <p:txBody>
          <a:bodyPr wrap="square" rtlCol="0">
            <a:spAutoFit/>
          </a:bodyPr>
          <a:lstStyle/>
          <a:p>
            <a:r>
              <a:rPr lang="en-GB" sz="1800" b="0" i="0" u="none" strike="noStrike" baseline="0" dirty="0" err="1">
                <a:solidFill>
                  <a:srgbClr val="000000"/>
                </a:solidFill>
                <a:latin typeface="Arial" panose="020B0604020202020204" pitchFamily="34" charset="0"/>
              </a:rPr>
              <a:t>Donker</a:t>
            </a:r>
            <a:r>
              <a:rPr lang="en-GB" sz="1800" b="0" i="0" u="none" strike="noStrike" baseline="0" dirty="0">
                <a:solidFill>
                  <a:srgbClr val="000000"/>
                </a:solidFill>
                <a:latin typeface="Arial" panose="020B0604020202020204" pitchFamily="34" charset="0"/>
              </a:rPr>
              <a:t>, A. S., de Boer, H., </a:t>
            </a:r>
            <a:r>
              <a:rPr lang="en-GB" sz="1800" b="0" i="0" u="none" strike="noStrike" baseline="0" dirty="0" err="1">
                <a:solidFill>
                  <a:srgbClr val="000000"/>
                </a:solidFill>
                <a:latin typeface="Arial" panose="020B0604020202020204" pitchFamily="34" charset="0"/>
              </a:rPr>
              <a:t>Kostons</a:t>
            </a:r>
            <a:r>
              <a:rPr lang="en-GB" sz="1800" b="0" i="0" u="none" strike="noStrike" baseline="0" dirty="0">
                <a:solidFill>
                  <a:srgbClr val="000000"/>
                </a:solidFill>
                <a:latin typeface="Arial" panose="020B0604020202020204" pitchFamily="34" charset="0"/>
              </a:rPr>
              <a:t>, D., </a:t>
            </a:r>
            <a:r>
              <a:rPr lang="en-GB" sz="1800" b="0" i="0" u="none" strike="noStrike" baseline="0" dirty="0" err="1">
                <a:solidFill>
                  <a:srgbClr val="000000"/>
                </a:solidFill>
                <a:latin typeface="Arial" panose="020B0604020202020204" pitchFamily="34" charset="0"/>
              </a:rPr>
              <a:t>Dignath</a:t>
            </a:r>
            <a:r>
              <a:rPr lang="en-GB" sz="1800" b="0" i="0" u="none" strike="noStrike" baseline="0" dirty="0">
                <a:solidFill>
                  <a:srgbClr val="000000"/>
                </a:solidFill>
                <a:latin typeface="Arial" panose="020B0604020202020204" pitchFamily="34" charset="0"/>
              </a:rPr>
              <a:t> van Ewijk, C. C., &amp; van der Werf, M. P. C. (2014) Effectiveness of learning strategy instruction on academic performance: A meta-analysis. </a:t>
            </a:r>
            <a:r>
              <a:rPr lang="en-GB" sz="1800" b="0" i="1" u="none" strike="noStrike" baseline="0" dirty="0">
                <a:solidFill>
                  <a:srgbClr val="000000"/>
                </a:solidFill>
                <a:latin typeface="Arial" panose="020B0604020202020204" pitchFamily="34" charset="0"/>
              </a:rPr>
              <a:t>Educational Research Review</a:t>
            </a:r>
            <a:r>
              <a:rPr lang="en-GB" sz="1800" b="0" i="0" u="none" strike="noStrike" baseline="0" dirty="0">
                <a:solidFill>
                  <a:srgbClr val="000000"/>
                </a:solidFill>
                <a:latin typeface="Arial" panose="020B0604020202020204" pitchFamily="34" charset="0"/>
              </a:rPr>
              <a:t>, </a:t>
            </a:r>
            <a:r>
              <a:rPr lang="en-GB" sz="1800" b="0" i="1" u="none" strike="noStrike" baseline="0" dirty="0">
                <a:solidFill>
                  <a:srgbClr val="000000"/>
                </a:solidFill>
                <a:latin typeface="Arial" panose="020B0604020202020204" pitchFamily="34" charset="0"/>
              </a:rPr>
              <a:t>11</a:t>
            </a:r>
            <a:r>
              <a:rPr lang="en-GB" sz="1800" b="0" i="0" u="none" strike="noStrike" baseline="0" dirty="0">
                <a:solidFill>
                  <a:srgbClr val="000000"/>
                </a:solidFill>
                <a:latin typeface="Arial" panose="020B0604020202020204" pitchFamily="34" charset="0"/>
              </a:rPr>
              <a:t>, 1–26. </a:t>
            </a:r>
            <a:r>
              <a:rPr lang="en-GB" sz="1800" b="0" i="0" u="none" strike="noStrike" baseline="0" dirty="0">
                <a:solidFill>
                  <a:srgbClr val="0000FF"/>
                </a:solidFill>
                <a:latin typeface="Arial" panose="020B0604020202020204" pitchFamily="34" charset="0"/>
              </a:rPr>
              <a:t>https://doi.org/10.1016/j.edurev.2013.11.002</a:t>
            </a:r>
            <a:r>
              <a:rPr lang="en-GB" sz="1800" b="0" i="0" u="none" strike="noStrike" baseline="0" dirty="0">
                <a:solidFill>
                  <a:srgbClr val="000000"/>
                </a:solidFill>
                <a:latin typeface="Arial" panose="020B0604020202020204" pitchFamily="34" charset="0"/>
              </a:rPr>
              <a:t>. 	(Table taken from p6)</a:t>
            </a:r>
          </a:p>
          <a:p>
            <a:endParaRPr lang="en-GB" dirty="0"/>
          </a:p>
        </p:txBody>
      </p:sp>
    </p:spTree>
    <p:extLst>
      <p:ext uri="{BB962C8B-B14F-4D97-AF65-F5344CB8AC3E}">
        <p14:creationId xmlns:p14="http://schemas.microsoft.com/office/powerpoint/2010/main" val="150601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5607-49FF-4C7E-B76D-B1E0F44975E3}"/>
              </a:ext>
            </a:extLst>
          </p:cNvPr>
          <p:cNvSpPr>
            <a:spLocks noGrp="1"/>
          </p:cNvSpPr>
          <p:nvPr>
            <p:ph type="ctrTitle"/>
          </p:nvPr>
        </p:nvSpPr>
        <p:spPr>
          <a:xfrm>
            <a:off x="1190171" y="-517751"/>
            <a:ext cx="9144000" cy="2387600"/>
          </a:xfrm>
        </p:spPr>
        <p:txBody>
          <a:bodyPr/>
          <a:lstStyle/>
          <a:p>
            <a:r>
              <a:rPr lang="en-GB" dirty="0"/>
              <a:t>How do you develop germane load?</a:t>
            </a:r>
          </a:p>
        </p:txBody>
      </p:sp>
      <p:sp>
        <p:nvSpPr>
          <p:cNvPr id="3" name="Subtitle 2">
            <a:extLst>
              <a:ext uri="{FF2B5EF4-FFF2-40B4-BE49-F238E27FC236}">
                <a16:creationId xmlns:a16="http://schemas.microsoft.com/office/drawing/2014/main" id="{F386362F-F099-45D6-B5A5-A686633B4950}"/>
              </a:ext>
            </a:extLst>
          </p:cNvPr>
          <p:cNvSpPr>
            <a:spLocks noGrp="1"/>
          </p:cNvSpPr>
          <p:nvPr>
            <p:ph type="subTitle" idx="1"/>
          </p:nvPr>
        </p:nvSpPr>
        <p:spPr>
          <a:xfrm>
            <a:off x="863600" y="1869849"/>
            <a:ext cx="9144000" cy="1655762"/>
          </a:xfrm>
        </p:spPr>
        <p:txBody>
          <a:bodyPr/>
          <a:lstStyle/>
          <a:p>
            <a:r>
              <a:rPr lang="en-GB" dirty="0"/>
              <a:t>Consider learners prior knowledge!</a:t>
            </a:r>
          </a:p>
        </p:txBody>
      </p:sp>
      <p:sp>
        <p:nvSpPr>
          <p:cNvPr id="4" name="TextBox 3">
            <a:extLst>
              <a:ext uri="{FF2B5EF4-FFF2-40B4-BE49-F238E27FC236}">
                <a16:creationId xmlns:a16="http://schemas.microsoft.com/office/drawing/2014/main" id="{E85B06BC-774B-411C-83E3-BE476672EDEC}"/>
              </a:ext>
            </a:extLst>
          </p:cNvPr>
          <p:cNvSpPr txBox="1"/>
          <p:nvPr/>
        </p:nvSpPr>
        <p:spPr>
          <a:xfrm>
            <a:off x="120670" y="2276038"/>
            <a:ext cx="6081485" cy="4031873"/>
          </a:xfrm>
          <a:prstGeom prst="rect">
            <a:avLst/>
          </a:prstGeom>
          <a:noFill/>
        </p:spPr>
        <p:txBody>
          <a:bodyPr wrap="square" rtlCol="0">
            <a:spAutoFit/>
          </a:bodyPr>
          <a:lstStyle/>
          <a:p>
            <a:r>
              <a:rPr lang="en-GB" sz="3200" dirty="0"/>
              <a:t>Novice students</a:t>
            </a:r>
          </a:p>
          <a:p>
            <a:endParaRPr lang="en-GB" sz="3200" dirty="0"/>
          </a:p>
          <a:p>
            <a:r>
              <a:rPr lang="en-GB" sz="3200" dirty="0"/>
              <a:t>Teachers model rationale for each step</a:t>
            </a:r>
          </a:p>
          <a:p>
            <a:endParaRPr lang="en-GB" sz="3200" dirty="0"/>
          </a:p>
          <a:p>
            <a:r>
              <a:rPr lang="en-GB" sz="3200" dirty="0"/>
              <a:t>Teacher explain how  topics build and link to each other starter last lesson last topic last year</a:t>
            </a:r>
          </a:p>
        </p:txBody>
      </p:sp>
      <p:sp>
        <p:nvSpPr>
          <p:cNvPr id="5" name="TextBox 4">
            <a:extLst>
              <a:ext uri="{FF2B5EF4-FFF2-40B4-BE49-F238E27FC236}">
                <a16:creationId xmlns:a16="http://schemas.microsoft.com/office/drawing/2014/main" id="{E40184A8-617A-4403-8E24-934CABD4E9F2}"/>
              </a:ext>
            </a:extLst>
          </p:cNvPr>
          <p:cNvSpPr txBox="1"/>
          <p:nvPr/>
        </p:nvSpPr>
        <p:spPr>
          <a:xfrm>
            <a:off x="6481611" y="2276038"/>
            <a:ext cx="6226629" cy="3539430"/>
          </a:xfrm>
          <a:prstGeom prst="rect">
            <a:avLst/>
          </a:prstGeom>
          <a:noFill/>
        </p:spPr>
        <p:txBody>
          <a:bodyPr wrap="square" rtlCol="0">
            <a:spAutoFit/>
          </a:bodyPr>
          <a:lstStyle/>
          <a:p>
            <a:r>
              <a:rPr lang="en-GB" sz="3200" dirty="0"/>
              <a:t>Expert students</a:t>
            </a:r>
          </a:p>
          <a:p>
            <a:endParaRPr lang="en-GB" sz="3200" dirty="0"/>
          </a:p>
          <a:p>
            <a:r>
              <a:rPr lang="en-GB" sz="3200" dirty="0"/>
              <a:t>Students self explain rationale</a:t>
            </a:r>
          </a:p>
          <a:p>
            <a:r>
              <a:rPr lang="en-GB" sz="3200" dirty="0"/>
              <a:t> for each step</a:t>
            </a:r>
          </a:p>
          <a:p>
            <a:endParaRPr lang="en-GB" sz="3200" dirty="0"/>
          </a:p>
          <a:p>
            <a:r>
              <a:rPr lang="en-GB" sz="3200" dirty="0"/>
              <a:t>Students build own concept maps</a:t>
            </a:r>
          </a:p>
          <a:p>
            <a:r>
              <a:rPr lang="en-GB" sz="3200" dirty="0"/>
              <a:t> that link topics together</a:t>
            </a:r>
          </a:p>
        </p:txBody>
      </p:sp>
      <p:sp>
        <p:nvSpPr>
          <p:cNvPr id="6" name="Arrow: Right 5">
            <a:extLst>
              <a:ext uri="{FF2B5EF4-FFF2-40B4-BE49-F238E27FC236}">
                <a16:creationId xmlns:a16="http://schemas.microsoft.com/office/drawing/2014/main" id="{1979D8C0-3C8D-46A1-A20B-3662BE10F71D}"/>
              </a:ext>
            </a:extLst>
          </p:cNvPr>
          <p:cNvSpPr/>
          <p:nvPr/>
        </p:nvSpPr>
        <p:spPr>
          <a:xfrm>
            <a:off x="2884714" y="2090057"/>
            <a:ext cx="3563257" cy="892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2F6AC82-D16D-4282-93B3-2682A23F6140}"/>
              </a:ext>
            </a:extLst>
          </p:cNvPr>
          <p:cNvSpPr txBox="1"/>
          <p:nvPr/>
        </p:nvSpPr>
        <p:spPr>
          <a:xfrm>
            <a:off x="2960913" y="2292500"/>
            <a:ext cx="3142343" cy="369332"/>
          </a:xfrm>
          <a:prstGeom prst="rect">
            <a:avLst/>
          </a:prstGeom>
          <a:noFill/>
        </p:spPr>
        <p:txBody>
          <a:bodyPr wrap="square" rtlCol="0">
            <a:spAutoFit/>
          </a:bodyPr>
          <a:lstStyle/>
          <a:p>
            <a:r>
              <a:rPr lang="en-GB" dirty="0">
                <a:solidFill>
                  <a:schemeClr val="bg1"/>
                </a:solidFill>
              </a:rPr>
              <a:t>Gradually remove support</a:t>
            </a:r>
          </a:p>
        </p:txBody>
      </p:sp>
    </p:spTree>
    <p:extLst>
      <p:ext uri="{BB962C8B-B14F-4D97-AF65-F5344CB8AC3E}">
        <p14:creationId xmlns:p14="http://schemas.microsoft.com/office/powerpoint/2010/main" val="246505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3779-C2D9-4FB6-A7CB-5955FBE9F1A8}"/>
              </a:ext>
            </a:extLst>
          </p:cNvPr>
          <p:cNvSpPr>
            <a:spLocks noGrp="1"/>
          </p:cNvSpPr>
          <p:nvPr>
            <p:ph type="title"/>
          </p:nvPr>
        </p:nvSpPr>
        <p:spPr>
          <a:xfrm>
            <a:off x="105228" y="-295275"/>
            <a:ext cx="10515600" cy="1325563"/>
          </a:xfrm>
        </p:spPr>
        <p:txBody>
          <a:bodyPr/>
          <a:lstStyle/>
          <a:p>
            <a:r>
              <a:rPr lang="en-GB" dirty="0"/>
              <a:t>Showing the rationale (</a:t>
            </a:r>
            <a:r>
              <a:rPr lang="en-GB" dirty="0" err="1"/>
              <a:t>Sweller</a:t>
            </a:r>
            <a:r>
              <a:rPr lang="en-GB" dirty="0"/>
              <a:t> et all 1988)</a:t>
            </a:r>
          </a:p>
        </p:txBody>
      </p:sp>
      <p:pic>
        <p:nvPicPr>
          <p:cNvPr id="5" name="Content Placeholder 4" descr="A picture containing table&#10;&#10;Description automatically generated">
            <a:extLst>
              <a:ext uri="{FF2B5EF4-FFF2-40B4-BE49-F238E27FC236}">
                <a16:creationId xmlns:a16="http://schemas.microsoft.com/office/drawing/2014/main" id="{ACA50B6E-44BC-4702-AD82-DD75F53E2B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76" t="5541" r="43409" b="3763"/>
          <a:stretch/>
        </p:blipFill>
        <p:spPr>
          <a:xfrm rot="5400000">
            <a:off x="3321973" y="-2019996"/>
            <a:ext cx="5602478" cy="12035973"/>
          </a:xfrm>
        </p:spPr>
      </p:pic>
    </p:spTree>
    <p:extLst>
      <p:ext uri="{BB962C8B-B14F-4D97-AF65-F5344CB8AC3E}">
        <p14:creationId xmlns:p14="http://schemas.microsoft.com/office/powerpoint/2010/main" val="120216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0180-18F6-4EB3-A2E8-46BAB8837130}"/>
              </a:ext>
            </a:extLst>
          </p:cNvPr>
          <p:cNvSpPr>
            <a:spLocks noGrp="1"/>
          </p:cNvSpPr>
          <p:nvPr>
            <p:ph type="title"/>
          </p:nvPr>
        </p:nvSpPr>
        <p:spPr>
          <a:xfrm>
            <a:off x="0" y="-218534"/>
            <a:ext cx="10515600" cy="1325563"/>
          </a:xfrm>
        </p:spPr>
        <p:txBody>
          <a:bodyPr/>
          <a:lstStyle/>
          <a:p>
            <a:r>
              <a:rPr lang="en-GB" dirty="0"/>
              <a:t>Modelling concept maps</a:t>
            </a:r>
          </a:p>
        </p:txBody>
      </p:sp>
      <p:sp>
        <p:nvSpPr>
          <p:cNvPr id="3" name="Content Placeholder 2">
            <a:extLst>
              <a:ext uri="{FF2B5EF4-FFF2-40B4-BE49-F238E27FC236}">
                <a16:creationId xmlns:a16="http://schemas.microsoft.com/office/drawing/2014/main" id="{F8225C3D-711D-4DC6-85BF-780C1157B8F7}"/>
              </a:ext>
            </a:extLst>
          </p:cNvPr>
          <p:cNvSpPr>
            <a:spLocks noGrp="1"/>
          </p:cNvSpPr>
          <p:nvPr>
            <p:ph idx="1"/>
          </p:nvPr>
        </p:nvSpPr>
        <p:spPr/>
        <p:txBody>
          <a:bodyPr/>
          <a:lstStyle/>
          <a:p>
            <a:endParaRPr lang="en-GB"/>
          </a:p>
        </p:txBody>
      </p:sp>
      <p:pic>
        <p:nvPicPr>
          <p:cNvPr id="3075" name="Picture 3" descr="Image result for concept map a-level chemistry">
            <a:hlinkClick r:id="rId2"/>
            <a:extLst>
              <a:ext uri="{FF2B5EF4-FFF2-40B4-BE49-F238E27FC236}">
                <a16:creationId xmlns:a16="http://schemas.microsoft.com/office/drawing/2014/main" id="{DA2454C3-DE95-4866-B205-CD0043450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98" y="995611"/>
            <a:ext cx="12192000" cy="601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9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C932-BAA3-4072-8104-E5AC6354ADE1}"/>
              </a:ext>
            </a:extLst>
          </p:cNvPr>
          <p:cNvSpPr>
            <a:spLocks noGrp="1"/>
          </p:cNvSpPr>
          <p:nvPr>
            <p:ph type="title"/>
          </p:nvPr>
        </p:nvSpPr>
        <p:spPr>
          <a:xfrm>
            <a:off x="147536" y="-374177"/>
            <a:ext cx="10515600" cy="1325563"/>
          </a:xfrm>
        </p:spPr>
        <p:txBody>
          <a:bodyPr/>
          <a:lstStyle/>
          <a:p>
            <a:r>
              <a:rPr lang="en-GB" dirty="0"/>
              <a:t>How do you reduce extraneous load</a:t>
            </a:r>
          </a:p>
        </p:txBody>
      </p:sp>
      <p:graphicFrame>
        <p:nvGraphicFramePr>
          <p:cNvPr id="6" name="Table 6">
            <a:extLst>
              <a:ext uri="{FF2B5EF4-FFF2-40B4-BE49-F238E27FC236}">
                <a16:creationId xmlns:a16="http://schemas.microsoft.com/office/drawing/2014/main" id="{46517950-2702-469F-A053-C8F3211059EC}"/>
              </a:ext>
            </a:extLst>
          </p:cNvPr>
          <p:cNvGraphicFramePr>
            <a:graphicFrameLocks noGrp="1"/>
          </p:cNvGraphicFramePr>
          <p:nvPr/>
        </p:nvGraphicFramePr>
        <p:xfrm>
          <a:off x="147536" y="785608"/>
          <a:ext cx="11480802" cy="5039360"/>
        </p:xfrm>
        <a:graphic>
          <a:graphicData uri="http://schemas.openxmlformats.org/drawingml/2006/table">
            <a:tbl>
              <a:tblPr firstRow="1" bandRow="1">
                <a:tableStyleId>{5C22544A-7EE6-4342-B048-85BDC9FD1C3A}</a:tableStyleId>
              </a:tblPr>
              <a:tblGrid>
                <a:gridCol w="3826934">
                  <a:extLst>
                    <a:ext uri="{9D8B030D-6E8A-4147-A177-3AD203B41FA5}">
                      <a16:colId xmlns:a16="http://schemas.microsoft.com/office/drawing/2014/main" val="3402374170"/>
                    </a:ext>
                  </a:extLst>
                </a:gridCol>
                <a:gridCol w="3826934">
                  <a:extLst>
                    <a:ext uri="{9D8B030D-6E8A-4147-A177-3AD203B41FA5}">
                      <a16:colId xmlns:a16="http://schemas.microsoft.com/office/drawing/2014/main" val="1345309259"/>
                    </a:ext>
                  </a:extLst>
                </a:gridCol>
                <a:gridCol w="3826934">
                  <a:extLst>
                    <a:ext uri="{9D8B030D-6E8A-4147-A177-3AD203B41FA5}">
                      <a16:colId xmlns:a16="http://schemas.microsoft.com/office/drawing/2014/main" val="1894306927"/>
                    </a:ext>
                  </a:extLst>
                </a:gridCol>
              </a:tblGrid>
              <a:tr h="370840">
                <a:tc>
                  <a:txBody>
                    <a:bodyPr/>
                    <a:lstStyle/>
                    <a:p>
                      <a:r>
                        <a:rPr lang="en-GB" dirty="0"/>
                        <a:t>technique</a:t>
                      </a:r>
                    </a:p>
                  </a:txBody>
                  <a:tcPr/>
                </a:tc>
                <a:tc>
                  <a:txBody>
                    <a:bodyPr/>
                    <a:lstStyle/>
                    <a:p>
                      <a:r>
                        <a:rPr lang="en-GB" dirty="0"/>
                        <a:t>Description </a:t>
                      </a:r>
                    </a:p>
                  </a:txBody>
                  <a:tcPr/>
                </a:tc>
                <a:tc>
                  <a:txBody>
                    <a:bodyPr/>
                    <a:lstStyle/>
                    <a:p>
                      <a:r>
                        <a:rPr lang="en-GB" dirty="0"/>
                        <a:t>Impact</a:t>
                      </a:r>
                    </a:p>
                  </a:txBody>
                  <a:tcPr/>
                </a:tc>
                <a:extLst>
                  <a:ext uri="{0D108BD9-81ED-4DB2-BD59-A6C34878D82A}">
                    <a16:rowId xmlns:a16="http://schemas.microsoft.com/office/drawing/2014/main" val="2748162641"/>
                  </a:ext>
                </a:extLst>
              </a:tr>
              <a:tr h="370840">
                <a:tc>
                  <a:txBody>
                    <a:bodyPr/>
                    <a:lstStyle/>
                    <a:p>
                      <a:r>
                        <a:rPr lang="en-GB" dirty="0"/>
                        <a:t>Worked example</a:t>
                      </a:r>
                    </a:p>
                  </a:txBody>
                  <a:tcPr/>
                </a:tc>
                <a:tc>
                  <a:txBody>
                    <a:bodyPr/>
                    <a:lstStyle/>
                    <a:p>
                      <a:r>
                        <a:rPr lang="en-GB" dirty="0"/>
                        <a:t>Replaces conventional problems and crutches with worked examples. </a:t>
                      </a:r>
                    </a:p>
                  </a:txBody>
                  <a:tcPr/>
                </a:tc>
                <a:tc>
                  <a:txBody>
                    <a:bodyPr/>
                    <a:lstStyle/>
                    <a:p>
                      <a:r>
                        <a:rPr lang="en-GB" dirty="0"/>
                        <a:t>Reduces extraneous load by exemplifying key steps to problems.</a:t>
                      </a:r>
                    </a:p>
                  </a:txBody>
                  <a:tcPr/>
                </a:tc>
                <a:extLst>
                  <a:ext uri="{0D108BD9-81ED-4DB2-BD59-A6C34878D82A}">
                    <a16:rowId xmlns:a16="http://schemas.microsoft.com/office/drawing/2014/main" val="1473653248"/>
                  </a:ext>
                </a:extLst>
              </a:tr>
              <a:tr h="370840">
                <a:tc>
                  <a:txBody>
                    <a:bodyPr/>
                    <a:lstStyle/>
                    <a:p>
                      <a:r>
                        <a:rPr lang="en-GB" dirty="0"/>
                        <a:t>Completion effect (faded examples)</a:t>
                      </a:r>
                    </a:p>
                  </a:txBody>
                  <a:tcPr/>
                </a:tc>
                <a:tc>
                  <a:txBody>
                    <a:bodyPr/>
                    <a:lstStyle/>
                    <a:p>
                      <a:r>
                        <a:rPr lang="en-GB" dirty="0"/>
                        <a:t>Replace conventional problems with worked examples where certain steps are missing</a:t>
                      </a:r>
                    </a:p>
                  </a:txBody>
                  <a:tcPr/>
                </a:tc>
                <a:tc>
                  <a:txBody>
                    <a:bodyPr/>
                    <a:lstStyle/>
                    <a:p>
                      <a:r>
                        <a:rPr lang="en-GB" dirty="0"/>
                        <a:t>Reduces extraneous load by gradually giving different parts of the problem allowing time to embed each step</a:t>
                      </a:r>
                    </a:p>
                  </a:txBody>
                  <a:tcPr/>
                </a:tc>
                <a:extLst>
                  <a:ext uri="{0D108BD9-81ED-4DB2-BD59-A6C34878D82A}">
                    <a16:rowId xmlns:a16="http://schemas.microsoft.com/office/drawing/2014/main" val="854380169"/>
                  </a:ext>
                </a:extLst>
              </a:tr>
              <a:tr h="370840">
                <a:tc>
                  <a:txBody>
                    <a:bodyPr/>
                    <a:lstStyle/>
                    <a:p>
                      <a:r>
                        <a:rPr lang="en-GB" dirty="0"/>
                        <a:t>Split attention effect</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013451368"/>
                  </a:ext>
                </a:extLst>
              </a:tr>
              <a:tr h="370840">
                <a:tc>
                  <a:txBody>
                    <a:bodyPr/>
                    <a:lstStyle/>
                    <a:p>
                      <a:r>
                        <a:rPr lang="en-GB" dirty="0"/>
                        <a:t>Modality effect</a:t>
                      </a:r>
                    </a:p>
                  </a:txBody>
                  <a:tcPr/>
                </a:tc>
                <a:tc>
                  <a:txBody>
                    <a:bodyPr/>
                    <a:lstStyle/>
                    <a:p>
                      <a:r>
                        <a:rPr lang="en-GB" dirty="0"/>
                        <a:t>Remove excess text from slides use visual cues with narration to explain concepts</a:t>
                      </a:r>
                    </a:p>
                  </a:txBody>
                  <a:tcPr/>
                </a:tc>
                <a:tc>
                  <a:txBody>
                    <a:bodyPr/>
                    <a:lstStyle/>
                    <a:p>
                      <a:r>
                        <a:rPr lang="en-GB" dirty="0"/>
                        <a:t>Reduces extraneous load as the multimodal presentation visual and auditory processors</a:t>
                      </a:r>
                    </a:p>
                  </a:txBody>
                  <a:tcPr/>
                </a:tc>
                <a:extLst>
                  <a:ext uri="{0D108BD9-81ED-4DB2-BD59-A6C34878D82A}">
                    <a16:rowId xmlns:a16="http://schemas.microsoft.com/office/drawing/2014/main" val="1831548135"/>
                  </a:ext>
                </a:extLst>
              </a:tr>
              <a:tr h="370840">
                <a:tc>
                  <a:txBody>
                    <a:bodyPr/>
                    <a:lstStyle/>
                    <a:p>
                      <a:r>
                        <a:rPr lang="en-GB" dirty="0"/>
                        <a:t>Goal free effect</a:t>
                      </a:r>
                    </a:p>
                  </a:txBody>
                  <a:tcPr/>
                </a:tc>
                <a:tc>
                  <a:txBody>
                    <a:bodyPr/>
                    <a:lstStyle/>
                    <a:p>
                      <a:r>
                        <a:rPr lang="en-GB" dirty="0"/>
                        <a:t>Replace conventional problems with goal free problems which provide students with non specific goal</a:t>
                      </a:r>
                    </a:p>
                  </a:txBody>
                  <a:tcPr/>
                </a:tc>
                <a:tc>
                  <a:txBody>
                    <a:bodyPr/>
                    <a:lstStyle/>
                    <a:p>
                      <a:r>
                        <a:rPr lang="en-GB" dirty="0"/>
                        <a:t>Reduces extraneous load caused by relating a problem to a specific goal</a:t>
                      </a:r>
                    </a:p>
                  </a:txBody>
                  <a:tcPr/>
                </a:tc>
                <a:extLst>
                  <a:ext uri="{0D108BD9-81ED-4DB2-BD59-A6C34878D82A}">
                    <a16:rowId xmlns:a16="http://schemas.microsoft.com/office/drawing/2014/main" val="647905841"/>
                  </a:ext>
                </a:extLst>
              </a:tr>
              <a:tr h="370840">
                <a:tc>
                  <a:txBody>
                    <a:bodyPr/>
                    <a:lstStyle/>
                    <a:p>
                      <a:r>
                        <a:rPr lang="en-GB" dirty="0"/>
                        <a:t>Redundancy effect</a:t>
                      </a:r>
                    </a:p>
                  </a:txBody>
                  <a:tcPr/>
                </a:tc>
                <a:tc>
                  <a:txBody>
                    <a:bodyPr/>
                    <a:lstStyle/>
                    <a:p>
                      <a:r>
                        <a:rPr lang="en-GB" dirty="0"/>
                        <a:t>Replace multiple sources of information and distractors</a:t>
                      </a:r>
                    </a:p>
                  </a:txBody>
                  <a:tcPr/>
                </a:tc>
                <a:tc>
                  <a:txBody>
                    <a:bodyPr/>
                    <a:lstStyle/>
                    <a:p>
                      <a:r>
                        <a:rPr lang="en-GB" dirty="0"/>
                        <a:t>Reduces extraneous load caused by unnecessarily processing redundant information</a:t>
                      </a:r>
                    </a:p>
                  </a:txBody>
                  <a:tcPr/>
                </a:tc>
                <a:extLst>
                  <a:ext uri="{0D108BD9-81ED-4DB2-BD59-A6C34878D82A}">
                    <a16:rowId xmlns:a16="http://schemas.microsoft.com/office/drawing/2014/main" val="889501340"/>
                  </a:ext>
                </a:extLst>
              </a:tr>
            </a:tbl>
          </a:graphicData>
        </a:graphic>
      </p:graphicFrame>
    </p:spTree>
    <p:extLst>
      <p:ext uri="{BB962C8B-B14F-4D97-AF65-F5344CB8AC3E}">
        <p14:creationId xmlns:p14="http://schemas.microsoft.com/office/powerpoint/2010/main" val="222118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18C8-AC97-428D-8E35-0DEA04AE73A6}"/>
              </a:ext>
            </a:extLst>
          </p:cNvPr>
          <p:cNvSpPr>
            <a:spLocks noGrp="1"/>
          </p:cNvSpPr>
          <p:nvPr>
            <p:ph type="title"/>
          </p:nvPr>
        </p:nvSpPr>
        <p:spPr>
          <a:xfrm>
            <a:off x="108625" y="-237990"/>
            <a:ext cx="10515600" cy="1325563"/>
          </a:xfrm>
        </p:spPr>
        <p:txBody>
          <a:bodyPr/>
          <a:lstStyle/>
          <a:p>
            <a:r>
              <a:rPr lang="en-GB" dirty="0"/>
              <a:t>Worked examples problem pairs</a:t>
            </a:r>
          </a:p>
        </p:txBody>
      </p:sp>
      <p:pic>
        <p:nvPicPr>
          <p:cNvPr id="5" name="Content Placeholder 4">
            <a:extLst>
              <a:ext uri="{FF2B5EF4-FFF2-40B4-BE49-F238E27FC236}">
                <a16:creationId xmlns:a16="http://schemas.microsoft.com/office/drawing/2014/main" id="{34CC96D2-E536-4ECF-9261-25DC892310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75" r="11431" b="1043"/>
          <a:stretch/>
        </p:blipFill>
        <p:spPr>
          <a:xfrm rot="5400000">
            <a:off x="3108711" y="-2097035"/>
            <a:ext cx="6099415" cy="11849912"/>
          </a:xfrm>
        </p:spPr>
      </p:pic>
    </p:spTree>
    <p:extLst>
      <p:ext uri="{BB962C8B-B14F-4D97-AF65-F5344CB8AC3E}">
        <p14:creationId xmlns:p14="http://schemas.microsoft.com/office/powerpoint/2010/main" val="2360867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63D6-19F6-40DB-A58D-FDDA3481D36F}"/>
              </a:ext>
            </a:extLst>
          </p:cNvPr>
          <p:cNvSpPr>
            <a:spLocks noGrp="1"/>
          </p:cNvSpPr>
          <p:nvPr>
            <p:ph type="title"/>
          </p:nvPr>
        </p:nvSpPr>
        <p:spPr>
          <a:xfrm>
            <a:off x="0" y="-344994"/>
            <a:ext cx="10515600" cy="1325563"/>
          </a:xfrm>
        </p:spPr>
        <p:txBody>
          <a:bodyPr/>
          <a:lstStyle/>
          <a:p>
            <a:r>
              <a:rPr lang="en-GB" dirty="0"/>
              <a:t>Minimally different worked examples</a:t>
            </a:r>
          </a:p>
        </p:txBody>
      </p:sp>
      <p:pic>
        <p:nvPicPr>
          <p:cNvPr id="5" name="Content Placeholder 4" descr="A close up of text on a white background&#10;&#10;Description automatically generated">
            <a:extLst>
              <a:ext uri="{FF2B5EF4-FFF2-40B4-BE49-F238E27FC236}">
                <a16:creationId xmlns:a16="http://schemas.microsoft.com/office/drawing/2014/main" id="{49082CBA-2C88-4E57-B6D8-4BF03C6800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168" t="4312" r="14365" b="6555"/>
          <a:stretch/>
        </p:blipFill>
        <p:spPr>
          <a:xfrm rot="5400000">
            <a:off x="2923193" y="-2174161"/>
            <a:ext cx="6206184" cy="12052570"/>
          </a:xfrm>
        </p:spPr>
      </p:pic>
    </p:spTree>
    <p:extLst>
      <p:ext uri="{BB962C8B-B14F-4D97-AF65-F5344CB8AC3E}">
        <p14:creationId xmlns:p14="http://schemas.microsoft.com/office/powerpoint/2010/main" val="260925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1F24-22E0-46FE-ADEA-56A526AC2B32}"/>
              </a:ext>
            </a:extLst>
          </p:cNvPr>
          <p:cNvSpPr>
            <a:spLocks noGrp="1"/>
          </p:cNvSpPr>
          <p:nvPr>
            <p:ph type="title"/>
          </p:nvPr>
        </p:nvSpPr>
        <p:spPr/>
        <p:txBody>
          <a:bodyPr/>
          <a:lstStyle/>
          <a:p>
            <a:r>
              <a:rPr lang="en-GB" dirty="0"/>
              <a:t>Faded examples</a:t>
            </a:r>
          </a:p>
        </p:txBody>
      </p:sp>
      <p:pic>
        <p:nvPicPr>
          <p:cNvPr id="5" name="Content Placeholder 4" descr="A close up of a piece of paper&#10;&#10;Description automatically generated">
            <a:extLst>
              <a:ext uri="{FF2B5EF4-FFF2-40B4-BE49-F238E27FC236}">
                <a16:creationId xmlns:a16="http://schemas.microsoft.com/office/drawing/2014/main" id="{E4F52EC5-B4A4-42A8-9E8E-15BD59B13F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81" r="41377"/>
          <a:stretch/>
        </p:blipFill>
        <p:spPr>
          <a:xfrm rot="5400000">
            <a:off x="3374557" y="-1887567"/>
            <a:ext cx="5486938" cy="11985819"/>
          </a:xfrm>
        </p:spPr>
      </p:pic>
    </p:spTree>
    <p:extLst>
      <p:ext uri="{BB962C8B-B14F-4D97-AF65-F5344CB8AC3E}">
        <p14:creationId xmlns:p14="http://schemas.microsoft.com/office/powerpoint/2010/main" val="398488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3A2-5D05-4590-9BB0-D5EFE2F418CC}"/>
              </a:ext>
            </a:extLst>
          </p:cNvPr>
          <p:cNvSpPr>
            <a:spLocks noGrp="1"/>
          </p:cNvSpPr>
          <p:nvPr>
            <p:ph type="title"/>
          </p:nvPr>
        </p:nvSpPr>
        <p:spPr/>
        <p:txBody>
          <a:bodyPr/>
          <a:lstStyle/>
          <a:p>
            <a:endParaRPr lang="en-GB"/>
          </a:p>
        </p:txBody>
      </p:sp>
      <p:pic>
        <p:nvPicPr>
          <p:cNvPr id="5" name="Content Placeholder 4" descr="A close up of a piece of paper&#10;&#10;Description automatically generated">
            <a:extLst>
              <a:ext uri="{FF2B5EF4-FFF2-40B4-BE49-F238E27FC236}">
                <a16:creationId xmlns:a16="http://schemas.microsoft.com/office/drawing/2014/main" id="{B3B1D964-C483-4FBD-B2FA-331042592E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943" r="18057"/>
          <a:stretch/>
        </p:blipFill>
        <p:spPr>
          <a:xfrm rot="5400000">
            <a:off x="2701632" y="-2650056"/>
            <a:ext cx="6788733" cy="12192001"/>
          </a:xfrm>
        </p:spPr>
      </p:pic>
    </p:spTree>
    <p:extLst>
      <p:ext uri="{BB962C8B-B14F-4D97-AF65-F5344CB8AC3E}">
        <p14:creationId xmlns:p14="http://schemas.microsoft.com/office/powerpoint/2010/main" val="255739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Acknowledgements</a:t>
            </a:r>
          </a:p>
        </p:txBody>
      </p:sp>
      <p:sp>
        <p:nvSpPr>
          <p:cNvPr id="3" name="Content Placeholder 2"/>
          <p:cNvSpPr>
            <a:spLocks noGrp="1"/>
          </p:cNvSpPr>
          <p:nvPr>
            <p:ph idx="1"/>
          </p:nvPr>
        </p:nvSpPr>
        <p:spPr/>
        <p:txBody>
          <a:bodyPr>
            <a:normAutofit/>
          </a:bodyPr>
          <a:lstStyle/>
          <a:p>
            <a:r>
              <a:rPr lang="en-GB" sz="3200" dirty="0"/>
              <a:t>RSC Chemical Education Research Group Teacher-Researcher Fellowship Scheme 2018 </a:t>
            </a:r>
          </a:p>
          <a:p>
            <a:r>
              <a:rPr lang="en-GB" sz="3200" dirty="0"/>
              <a:t>David Patterson under the </a:t>
            </a:r>
            <a:r>
              <a:rPr lang="en-GB" sz="3200" dirty="0" err="1"/>
              <a:t>supervison</a:t>
            </a:r>
            <a:r>
              <a:rPr lang="en-GB" sz="3200" dirty="0"/>
              <a:t> of </a:t>
            </a:r>
            <a:br>
              <a:rPr lang="en-GB" sz="3200" dirty="0"/>
            </a:br>
            <a:r>
              <a:rPr lang="en-GB" sz="3200" dirty="0"/>
              <a:t>Suzanne Fergus, Michael </a:t>
            </a:r>
            <a:r>
              <a:rPr lang="en-GB" sz="3200" dirty="0" err="1"/>
              <a:t>Seery</a:t>
            </a:r>
            <a:r>
              <a:rPr lang="en-GB" sz="3200" dirty="0"/>
              <a:t>.</a:t>
            </a:r>
          </a:p>
          <a:p>
            <a:endParaRPr lang="en-GB" sz="3200" dirty="0"/>
          </a:p>
          <a:p>
            <a:r>
              <a:rPr lang="en-GB" sz="3200" dirty="0"/>
              <a:t>Staff and students at Aldenham School</a:t>
            </a:r>
          </a:p>
          <a:p>
            <a:endParaRPr lang="en-GB" sz="3200" dirty="0"/>
          </a:p>
          <a:p>
            <a:r>
              <a:rPr lang="en-GB" sz="3200" dirty="0"/>
              <a:t>Steve Jones and Bob Worley, CLEAPSS</a:t>
            </a:r>
          </a:p>
          <a:p>
            <a:endParaRPr lang="en-GB" sz="3200" dirty="0"/>
          </a:p>
        </p:txBody>
      </p:sp>
      <p:pic>
        <p:nvPicPr>
          <p:cNvPr id="1026" name="Picture 2" descr="https://rsccerg.files.wordpress.com/2018/08/trfs19-logo-011.jpg?w=460&amp;h=260&amp;crop=1"/>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192344" y="2095757"/>
            <a:ext cx="2540184" cy="965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340848" y="3443700"/>
            <a:ext cx="2552700" cy="990600"/>
          </a:xfrm>
          <a:prstGeom prst="rect">
            <a:avLst/>
          </a:prstGeom>
        </p:spPr>
      </p:pic>
      <p:pic>
        <p:nvPicPr>
          <p:cNvPr id="7" name="Picture 2" descr="CLEAPSS Supporting practical science and technology"/>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1" r="84546" b="8333"/>
          <a:stretch/>
        </p:blipFill>
        <p:spPr bwMode="auto">
          <a:xfrm>
            <a:off x="10170045" y="4816789"/>
            <a:ext cx="792088"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986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5C83-5B80-4267-ADE5-7797AB823690}"/>
              </a:ext>
            </a:extLst>
          </p:cNvPr>
          <p:cNvSpPr>
            <a:spLocks noGrp="1"/>
          </p:cNvSpPr>
          <p:nvPr>
            <p:ph type="title"/>
          </p:nvPr>
        </p:nvSpPr>
        <p:spPr>
          <a:xfrm>
            <a:off x="186446" y="-257445"/>
            <a:ext cx="10515600" cy="1325563"/>
          </a:xfrm>
        </p:spPr>
        <p:txBody>
          <a:bodyPr/>
          <a:lstStyle/>
          <a:p>
            <a:r>
              <a:rPr lang="en-GB" dirty="0"/>
              <a:t>Goal free effect</a:t>
            </a:r>
          </a:p>
        </p:txBody>
      </p:sp>
      <p:pic>
        <p:nvPicPr>
          <p:cNvPr id="5" name="Content Placeholder 4" descr="A picture containing monitor, large&#10;&#10;Description automatically generated">
            <a:extLst>
              <a:ext uri="{FF2B5EF4-FFF2-40B4-BE49-F238E27FC236}">
                <a16:creationId xmlns:a16="http://schemas.microsoft.com/office/drawing/2014/main" id="{B803DD1D-7AF2-4915-B4EE-CCD089C541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974" r="36893" b="8980"/>
          <a:stretch/>
        </p:blipFill>
        <p:spPr>
          <a:xfrm rot="5400000">
            <a:off x="3455793" y="-2567639"/>
            <a:ext cx="5810190" cy="12721773"/>
          </a:xfrm>
        </p:spPr>
      </p:pic>
    </p:spTree>
    <p:extLst>
      <p:ext uri="{BB962C8B-B14F-4D97-AF65-F5344CB8AC3E}">
        <p14:creationId xmlns:p14="http://schemas.microsoft.com/office/powerpoint/2010/main" val="331623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BD51-943D-4087-B5E5-96AB2B5EB918}"/>
              </a:ext>
            </a:extLst>
          </p:cNvPr>
          <p:cNvSpPr>
            <a:spLocks noGrp="1"/>
          </p:cNvSpPr>
          <p:nvPr>
            <p:ph type="title"/>
          </p:nvPr>
        </p:nvSpPr>
        <p:spPr/>
        <p:txBody>
          <a:bodyPr>
            <a:normAutofit fontScale="90000"/>
          </a:bodyPr>
          <a:lstStyle/>
          <a:p>
            <a:r>
              <a:rPr lang="en-GB" dirty="0"/>
              <a:t>Reducing </a:t>
            </a:r>
            <a:r>
              <a:rPr lang="en-GB" dirty="0" err="1"/>
              <a:t>instrinsic</a:t>
            </a:r>
            <a:r>
              <a:rPr lang="en-GB" dirty="0"/>
              <a:t> load </a:t>
            </a:r>
            <a:br>
              <a:rPr lang="en-GB" dirty="0"/>
            </a:br>
            <a:r>
              <a:rPr lang="en-GB" dirty="0"/>
              <a:t>Long term Memory: A science schema</a:t>
            </a:r>
          </a:p>
        </p:txBody>
      </p:sp>
      <p:grpSp>
        <p:nvGrpSpPr>
          <p:cNvPr id="4" name="Group 3">
            <a:extLst>
              <a:ext uri="{FF2B5EF4-FFF2-40B4-BE49-F238E27FC236}">
                <a16:creationId xmlns:a16="http://schemas.microsoft.com/office/drawing/2014/main" id="{00AE782B-61B4-466F-85E2-601D546451E9}"/>
              </a:ext>
            </a:extLst>
          </p:cNvPr>
          <p:cNvGrpSpPr/>
          <p:nvPr/>
        </p:nvGrpSpPr>
        <p:grpSpPr>
          <a:xfrm>
            <a:off x="1499731" y="2229005"/>
            <a:ext cx="179715" cy="1710791"/>
            <a:chOff x="4445000" y="3456658"/>
            <a:chExt cx="245927" cy="2200922"/>
          </a:xfrm>
          <a:solidFill>
            <a:srgbClr val="FF0000"/>
          </a:solidFill>
        </p:grpSpPr>
        <p:sp>
          <p:nvSpPr>
            <p:cNvPr id="5" name="Rounded Rectangle 2">
              <a:extLst>
                <a:ext uri="{FF2B5EF4-FFF2-40B4-BE49-F238E27FC236}">
                  <a16:creationId xmlns:a16="http://schemas.microsoft.com/office/drawing/2014/main" id="{EBEDFBB7-A6F3-4788-B380-C70EA0B45A7E}"/>
                </a:ext>
              </a:extLst>
            </p:cNvPr>
            <p:cNvSpPr/>
            <p:nvPr/>
          </p:nvSpPr>
          <p:spPr>
            <a:xfrm>
              <a:off x="4516180" y="3456658"/>
              <a:ext cx="109673" cy="205174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30348B66-3CEA-4441-9CF1-472A90EF5551}"/>
                </a:ext>
              </a:extLst>
            </p:cNvPr>
            <p:cNvSpPr/>
            <p:nvPr/>
          </p:nvSpPr>
          <p:spPr>
            <a:xfrm>
              <a:off x="4445000" y="5372100"/>
              <a:ext cx="245927" cy="285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 name="TextBox 6">
            <a:extLst>
              <a:ext uri="{FF2B5EF4-FFF2-40B4-BE49-F238E27FC236}">
                <a16:creationId xmlns:a16="http://schemas.microsoft.com/office/drawing/2014/main" id="{986617A6-6802-4D4C-8949-AAFC266920ED}"/>
              </a:ext>
            </a:extLst>
          </p:cNvPr>
          <p:cNvSpPr txBox="1"/>
          <p:nvPr/>
        </p:nvSpPr>
        <p:spPr>
          <a:xfrm>
            <a:off x="2783632" y="5266791"/>
            <a:ext cx="2359481" cy="369332"/>
          </a:xfrm>
          <a:prstGeom prst="rect">
            <a:avLst/>
          </a:prstGeom>
          <a:noFill/>
        </p:spPr>
        <p:txBody>
          <a:bodyPr wrap="square" rtlCol="0">
            <a:spAutoFit/>
          </a:bodyPr>
          <a:lstStyle/>
          <a:p>
            <a:r>
              <a:rPr lang="en-GB" dirty="0"/>
              <a:t>xxxxxxxxxxxxxxxxxxxxx</a:t>
            </a:r>
          </a:p>
        </p:txBody>
      </p:sp>
      <p:sp>
        <p:nvSpPr>
          <p:cNvPr id="8" name="Down Arrow 1027">
            <a:extLst>
              <a:ext uri="{FF2B5EF4-FFF2-40B4-BE49-F238E27FC236}">
                <a16:creationId xmlns:a16="http://schemas.microsoft.com/office/drawing/2014/main" id="{F85A8F87-7334-4D1A-8C18-17C6590850BE}"/>
              </a:ext>
            </a:extLst>
          </p:cNvPr>
          <p:cNvSpPr/>
          <p:nvPr/>
        </p:nvSpPr>
        <p:spPr>
          <a:xfrm flipV="1">
            <a:off x="2978200" y="2586938"/>
            <a:ext cx="609394" cy="113095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 name="Group 8">
            <a:extLst>
              <a:ext uri="{FF2B5EF4-FFF2-40B4-BE49-F238E27FC236}">
                <a16:creationId xmlns:a16="http://schemas.microsoft.com/office/drawing/2014/main" id="{25BDADA5-923E-4ABC-9224-8470D65E9B70}"/>
              </a:ext>
            </a:extLst>
          </p:cNvPr>
          <p:cNvGrpSpPr/>
          <p:nvPr/>
        </p:nvGrpSpPr>
        <p:grpSpPr>
          <a:xfrm>
            <a:off x="517000" y="4252393"/>
            <a:ext cx="2039122" cy="1731947"/>
            <a:chOff x="6059170" y="385936"/>
            <a:chExt cx="2039122" cy="1731947"/>
          </a:xfrm>
        </p:grpSpPr>
        <p:cxnSp>
          <p:nvCxnSpPr>
            <p:cNvPr id="10" name="Straight Connector 9">
              <a:extLst>
                <a:ext uri="{FF2B5EF4-FFF2-40B4-BE49-F238E27FC236}">
                  <a16:creationId xmlns:a16="http://schemas.microsoft.com/office/drawing/2014/main" id="{839D315B-DF6F-4879-8308-7397E22E73DC}"/>
                </a:ext>
              </a:extLst>
            </p:cNvPr>
            <p:cNvCxnSpPr/>
            <p:nvPr/>
          </p:nvCxnSpPr>
          <p:spPr>
            <a:xfrm flipH="1" flipV="1">
              <a:off x="6059170" y="385936"/>
              <a:ext cx="2039122" cy="199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DC05AA-533B-4687-B89B-6B999B38B742}"/>
                </a:ext>
              </a:extLst>
            </p:cNvPr>
            <p:cNvCxnSpPr/>
            <p:nvPr/>
          </p:nvCxnSpPr>
          <p:spPr>
            <a:xfrm flipH="1" flipV="1">
              <a:off x="7757181" y="407092"/>
              <a:ext cx="179714" cy="1710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288BBF-6516-49DF-9805-0CC941FCDAD4}"/>
                </a:ext>
              </a:extLst>
            </p:cNvPr>
            <p:cNvCxnSpPr/>
            <p:nvPr/>
          </p:nvCxnSpPr>
          <p:spPr>
            <a:xfrm flipH="1">
              <a:off x="6213521" y="407092"/>
              <a:ext cx="179714" cy="1710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4886D26-A732-4A43-A96C-CE9972B0D570}"/>
              </a:ext>
            </a:extLst>
          </p:cNvPr>
          <p:cNvGrpSpPr/>
          <p:nvPr/>
        </p:nvGrpSpPr>
        <p:grpSpPr>
          <a:xfrm>
            <a:off x="4014817" y="3618121"/>
            <a:ext cx="1838170" cy="1350754"/>
            <a:chOff x="5330487" y="3362500"/>
            <a:chExt cx="1838170" cy="2259955"/>
          </a:xfrm>
        </p:grpSpPr>
        <p:sp>
          <p:nvSpPr>
            <p:cNvPr id="14" name="Rectangle 13">
              <a:extLst>
                <a:ext uri="{FF2B5EF4-FFF2-40B4-BE49-F238E27FC236}">
                  <a16:creationId xmlns:a16="http://schemas.microsoft.com/office/drawing/2014/main" id="{3D58F97A-B940-4B75-9791-90AD9311AF8D}"/>
                </a:ext>
              </a:extLst>
            </p:cNvPr>
            <p:cNvSpPr/>
            <p:nvPr/>
          </p:nvSpPr>
          <p:spPr>
            <a:xfrm>
              <a:off x="5420839" y="4482431"/>
              <a:ext cx="1733975" cy="114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84">
              <a:extLst>
                <a:ext uri="{FF2B5EF4-FFF2-40B4-BE49-F238E27FC236}">
                  <a16:creationId xmlns:a16="http://schemas.microsoft.com/office/drawing/2014/main" id="{C0956602-8749-407E-90A4-30A7792BB567}"/>
                </a:ext>
              </a:extLst>
            </p:cNvPr>
            <p:cNvSpPr/>
            <p:nvPr/>
          </p:nvSpPr>
          <p:spPr>
            <a:xfrm>
              <a:off x="5330487" y="3362500"/>
              <a:ext cx="1838170" cy="2244024"/>
            </a:xfrm>
            <a:custGeom>
              <a:avLst/>
              <a:gdLst>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44568"/>
                <a:gd name="connsiteY0" fmla="*/ 265800 h 2483180"/>
                <a:gd name="connsiteX1" fmla="*/ 132349 w 1944568"/>
                <a:gd name="connsiteY1" fmla="*/ 166740 h 2483180"/>
                <a:gd name="connsiteX2" fmla="*/ 117109 w 1944568"/>
                <a:gd name="connsiteY2" fmla="*/ 2208900 h 2483180"/>
                <a:gd name="connsiteX3" fmla="*/ 1793509 w 1944568"/>
                <a:gd name="connsiteY3" fmla="*/ 2231760 h 2483180"/>
                <a:gd name="connsiteX4" fmla="*/ 1862089 w 1944568"/>
                <a:gd name="connsiteY4" fmla="*/ 75300 h 2483180"/>
                <a:gd name="connsiteX0" fmla="*/ 56149 w 2003693"/>
                <a:gd name="connsiteY0" fmla="*/ 265800 h 2487254"/>
                <a:gd name="connsiteX1" fmla="*/ 132349 w 2003693"/>
                <a:gd name="connsiteY1" fmla="*/ 166740 h 2487254"/>
                <a:gd name="connsiteX2" fmla="*/ 117109 w 2003693"/>
                <a:gd name="connsiteY2" fmla="*/ 2208900 h 2487254"/>
                <a:gd name="connsiteX3" fmla="*/ 1877329 w 2003693"/>
                <a:gd name="connsiteY3" fmla="*/ 2239380 h 2487254"/>
                <a:gd name="connsiteX4" fmla="*/ 1862089 w 2003693"/>
                <a:gd name="connsiteY4" fmla="*/ 75300 h 2487254"/>
                <a:gd name="connsiteX0" fmla="*/ 56149 w 1877329"/>
                <a:gd name="connsiteY0" fmla="*/ 265800 h 2487254"/>
                <a:gd name="connsiteX1" fmla="*/ 132349 w 1877329"/>
                <a:gd name="connsiteY1" fmla="*/ 166740 h 2487254"/>
                <a:gd name="connsiteX2" fmla="*/ 117109 w 1877329"/>
                <a:gd name="connsiteY2" fmla="*/ 2208900 h 2487254"/>
                <a:gd name="connsiteX3" fmla="*/ 1877329 w 1877329"/>
                <a:gd name="connsiteY3" fmla="*/ 2239380 h 2487254"/>
                <a:gd name="connsiteX4" fmla="*/ 1862089 w 1877329"/>
                <a:gd name="connsiteY4" fmla="*/ 75300 h 2487254"/>
                <a:gd name="connsiteX0" fmla="*/ 56149 w 1877329"/>
                <a:gd name="connsiteY0" fmla="*/ 265800 h 2369571"/>
                <a:gd name="connsiteX1" fmla="*/ 132349 w 1877329"/>
                <a:gd name="connsiteY1" fmla="*/ 166740 h 2369571"/>
                <a:gd name="connsiteX2" fmla="*/ 117109 w 1877329"/>
                <a:gd name="connsiteY2" fmla="*/ 2208900 h 2369571"/>
                <a:gd name="connsiteX3" fmla="*/ 1877329 w 1877329"/>
                <a:gd name="connsiteY3" fmla="*/ 2239380 h 2369571"/>
                <a:gd name="connsiteX4" fmla="*/ 1862089 w 1877329"/>
                <a:gd name="connsiteY4" fmla="*/ 75300 h 2369571"/>
                <a:gd name="connsiteX0" fmla="*/ 56149 w 1877329"/>
                <a:gd name="connsiteY0" fmla="*/ 265800 h 2239380"/>
                <a:gd name="connsiteX1" fmla="*/ 132349 w 1877329"/>
                <a:gd name="connsiteY1" fmla="*/ 166740 h 2239380"/>
                <a:gd name="connsiteX2" fmla="*/ 117109 w 1877329"/>
                <a:gd name="connsiteY2" fmla="*/ 2208900 h 2239380"/>
                <a:gd name="connsiteX3" fmla="*/ 1877329 w 1877329"/>
                <a:gd name="connsiteY3" fmla="*/ 2239380 h 2239380"/>
                <a:gd name="connsiteX4" fmla="*/ 1862089 w 1877329"/>
                <a:gd name="connsiteY4" fmla="*/ 75300 h 2239380"/>
                <a:gd name="connsiteX0" fmla="*/ 0 w 1821180"/>
                <a:gd name="connsiteY0" fmla="*/ 265800 h 2239380"/>
                <a:gd name="connsiteX1" fmla="*/ 76200 w 1821180"/>
                <a:gd name="connsiteY1" fmla="*/ 166740 h 2239380"/>
                <a:gd name="connsiteX2" fmla="*/ 60960 w 1821180"/>
                <a:gd name="connsiteY2" fmla="*/ 2208900 h 2239380"/>
                <a:gd name="connsiteX3" fmla="*/ 1821180 w 1821180"/>
                <a:gd name="connsiteY3" fmla="*/ 2239380 h 2239380"/>
                <a:gd name="connsiteX4" fmla="*/ 1805940 w 1821180"/>
                <a:gd name="connsiteY4" fmla="*/ 75300 h 2239380"/>
                <a:gd name="connsiteX0" fmla="*/ 0 w 1821180"/>
                <a:gd name="connsiteY0" fmla="*/ 265800 h 2248128"/>
                <a:gd name="connsiteX1" fmla="*/ 76200 w 1821180"/>
                <a:gd name="connsiteY1" fmla="*/ 166740 h 2248128"/>
                <a:gd name="connsiteX2" fmla="*/ 70485 w 1821180"/>
                <a:gd name="connsiteY2" fmla="*/ 2237475 h 2248128"/>
                <a:gd name="connsiteX3" fmla="*/ 1821180 w 1821180"/>
                <a:gd name="connsiteY3" fmla="*/ 2239380 h 2248128"/>
                <a:gd name="connsiteX4" fmla="*/ 1805940 w 1821180"/>
                <a:gd name="connsiteY4" fmla="*/ 75300 h 2248128"/>
                <a:gd name="connsiteX0" fmla="*/ 0 w 1821180"/>
                <a:gd name="connsiteY0" fmla="*/ 265800 h 2239380"/>
                <a:gd name="connsiteX1" fmla="*/ 76200 w 1821180"/>
                <a:gd name="connsiteY1" fmla="*/ 166740 h 2239380"/>
                <a:gd name="connsiteX2" fmla="*/ 70485 w 1821180"/>
                <a:gd name="connsiteY2" fmla="*/ 2237475 h 2239380"/>
                <a:gd name="connsiteX3" fmla="*/ 1821180 w 1821180"/>
                <a:gd name="connsiteY3" fmla="*/ 2239380 h 2239380"/>
                <a:gd name="connsiteX4" fmla="*/ 1805940 w 1821180"/>
                <a:gd name="connsiteY4" fmla="*/ 75300 h 2239380"/>
                <a:gd name="connsiteX0" fmla="*/ 0 w 1821180"/>
                <a:gd name="connsiteY0" fmla="*/ 342674 h 2316254"/>
                <a:gd name="connsiteX1" fmla="*/ 76200 w 1821180"/>
                <a:gd name="connsiteY1" fmla="*/ 138839 h 2316254"/>
                <a:gd name="connsiteX2" fmla="*/ 70485 w 1821180"/>
                <a:gd name="connsiteY2" fmla="*/ 2314349 h 2316254"/>
                <a:gd name="connsiteX3" fmla="*/ 1821180 w 1821180"/>
                <a:gd name="connsiteY3" fmla="*/ 2316254 h 2316254"/>
                <a:gd name="connsiteX4" fmla="*/ 1805940 w 1821180"/>
                <a:gd name="connsiteY4" fmla="*/ 152174 h 2316254"/>
                <a:gd name="connsiteX0" fmla="*/ 0 w 2002155"/>
                <a:gd name="connsiteY0" fmla="*/ 338997 h 2317340"/>
                <a:gd name="connsiteX1" fmla="*/ 257175 w 2002155"/>
                <a:gd name="connsiteY1" fmla="*/ 139925 h 2317340"/>
                <a:gd name="connsiteX2" fmla="*/ 251460 w 2002155"/>
                <a:gd name="connsiteY2" fmla="*/ 2315435 h 2317340"/>
                <a:gd name="connsiteX3" fmla="*/ 2002155 w 2002155"/>
                <a:gd name="connsiteY3" fmla="*/ 2317340 h 2317340"/>
                <a:gd name="connsiteX4" fmla="*/ 1986915 w 2002155"/>
                <a:gd name="connsiteY4" fmla="*/ 153260 h 2317340"/>
                <a:gd name="connsiteX0" fmla="*/ 0 w 2002155"/>
                <a:gd name="connsiteY0" fmla="*/ 269561 h 2247904"/>
                <a:gd name="connsiteX1" fmla="*/ 257175 w 2002155"/>
                <a:gd name="connsiteY1" fmla="*/ 70489 h 2247904"/>
                <a:gd name="connsiteX2" fmla="*/ 251460 w 2002155"/>
                <a:gd name="connsiteY2" fmla="*/ 2245999 h 2247904"/>
                <a:gd name="connsiteX3" fmla="*/ 2002155 w 2002155"/>
                <a:gd name="connsiteY3" fmla="*/ 2247904 h 2247904"/>
                <a:gd name="connsiteX4" fmla="*/ 1986915 w 2002155"/>
                <a:gd name="connsiteY4" fmla="*/ 83824 h 2247904"/>
                <a:gd name="connsiteX0" fmla="*/ 0 w 1968818"/>
                <a:gd name="connsiteY0" fmla="*/ 262089 h 2249957"/>
                <a:gd name="connsiteX1" fmla="*/ 223838 w 1968818"/>
                <a:gd name="connsiteY1" fmla="*/ 72542 h 2249957"/>
                <a:gd name="connsiteX2" fmla="*/ 218123 w 1968818"/>
                <a:gd name="connsiteY2" fmla="*/ 2248052 h 2249957"/>
                <a:gd name="connsiteX3" fmla="*/ 1968818 w 1968818"/>
                <a:gd name="connsiteY3" fmla="*/ 2249957 h 2249957"/>
                <a:gd name="connsiteX4" fmla="*/ 1953578 w 1968818"/>
                <a:gd name="connsiteY4" fmla="*/ 85877 h 2249957"/>
                <a:gd name="connsiteX0" fmla="*/ 0 w 1973581"/>
                <a:gd name="connsiteY0" fmla="*/ 213006 h 2267549"/>
                <a:gd name="connsiteX1" fmla="*/ 228601 w 1973581"/>
                <a:gd name="connsiteY1" fmla="*/ 90134 h 2267549"/>
                <a:gd name="connsiteX2" fmla="*/ 222886 w 1973581"/>
                <a:gd name="connsiteY2" fmla="*/ 2265644 h 2267549"/>
                <a:gd name="connsiteX3" fmla="*/ 1973581 w 1973581"/>
                <a:gd name="connsiteY3" fmla="*/ 2267549 h 2267549"/>
                <a:gd name="connsiteX4" fmla="*/ 1958341 w 1973581"/>
                <a:gd name="connsiteY4" fmla="*/ 103469 h 2267549"/>
                <a:gd name="connsiteX0" fmla="*/ 0 w 1973581"/>
                <a:gd name="connsiteY0" fmla="*/ 195480 h 2250023"/>
                <a:gd name="connsiteX1" fmla="*/ 228601 w 1973581"/>
                <a:gd name="connsiteY1" fmla="*/ 72608 h 2250023"/>
                <a:gd name="connsiteX2" fmla="*/ 222886 w 1973581"/>
                <a:gd name="connsiteY2" fmla="*/ 2248118 h 2250023"/>
                <a:gd name="connsiteX3" fmla="*/ 1973581 w 1973581"/>
                <a:gd name="connsiteY3" fmla="*/ 2250023 h 2250023"/>
                <a:gd name="connsiteX4" fmla="*/ 1958341 w 1973581"/>
                <a:gd name="connsiteY4" fmla="*/ 85943 h 2250023"/>
                <a:gd name="connsiteX0" fmla="*/ 0 w 1964056"/>
                <a:gd name="connsiteY0" fmla="*/ 195480 h 2250023"/>
                <a:gd name="connsiteX1" fmla="*/ 228601 w 1964056"/>
                <a:gd name="connsiteY1" fmla="*/ 72608 h 2250023"/>
                <a:gd name="connsiteX2" fmla="*/ 222886 w 1964056"/>
                <a:gd name="connsiteY2" fmla="*/ 2248118 h 2250023"/>
                <a:gd name="connsiteX3" fmla="*/ 1964056 w 1964056"/>
                <a:gd name="connsiteY3" fmla="*/ 2250023 h 2250023"/>
                <a:gd name="connsiteX4" fmla="*/ 1958341 w 1964056"/>
                <a:gd name="connsiteY4" fmla="*/ 85943 h 2250023"/>
                <a:gd name="connsiteX0" fmla="*/ 0 w 1966757"/>
                <a:gd name="connsiteY0" fmla="*/ 195480 h 2250023"/>
                <a:gd name="connsiteX1" fmla="*/ 228601 w 1966757"/>
                <a:gd name="connsiteY1" fmla="*/ 72608 h 2250023"/>
                <a:gd name="connsiteX2" fmla="*/ 222886 w 1966757"/>
                <a:gd name="connsiteY2" fmla="*/ 2248118 h 2250023"/>
                <a:gd name="connsiteX3" fmla="*/ 1964056 w 1966757"/>
                <a:gd name="connsiteY3" fmla="*/ 2250023 h 2250023"/>
                <a:gd name="connsiteX4" fmla="*/ 1958341 w 1966757"/>
                <a:gd name="connsiteY4" fmla="*/ 85943 h 2250023"/>
                <a:gd name="connsiteX0" fmla="*/ 0 w 1852457"/>
                <a:gd name="connsiteY0" fmla="*/ 137159 h 2274252"/>
                <a:gd name="connsiteX1" fmla="*/ 114301 w 1852457"/>
                <a:gd name="connsiteY1" fmla="*/ 96837 h 2274252"/>
                <a:gd name="connsiteX2" fmla="*/ 108586 w 1852457"/>
                <a:gd name="connsiteY2" fmla="*/ 2272347 h 2274252"/>
                <a:gd name="connsiteX3" fmla="*/ 1849756 w 1852457"/>
                <a:gd name="connsiteY3" fmla="*/ 2274252 h 2274252"/>
                <a:gd name="connsiteX4" fmla="*/ 1844041 w 1852457"/>
                <a:gd name="connsiteY4" fmla="*/ 110172 h 2274252"/>
                <a:gd name="connsiteX0" fmla="*/ 0 w 1852457"/>
                <a:gd name="connsiteY0" fmla="*/ 123163 h 2260256"/>
                <a:gd name="connsiteX1" fmla="*/ 114301 w 1852457"/>
                <a:gd name="connsiteY1" fmla="*/ 82841 h 2260256"/>
                <a:gd name="connsiteX2" fmla="*/ 108586 w 1852457"/>
                <a:gd name="connsiteY2" fmla="*/ 2258351 h 2260256"/>
                <a:gd name="connsiteX3" fmla="*/ 1849756 w 1852457"/>
                <a:gd name="connsiteY3" fmla="*/ 2260256 h 2260256"/>
                <a:gd name="connsiteX4" fmla="*/ 1844041 w 1852457"/>
                <a:gd name="connsiteY4" fmla="*/ 96176 h 2260256"/>
                <a:gd name="connsiteX0" fmla="*/ 7825 w 1860282"/>
                <a:gd name="connsiteY0" fmla="*/ 117450 h 2254543"/>
                <a:gd name="connsiteX1" fmla="*/ 122126 w 1860282"/>
                <a:gd name="connsiteY1" fmla="*/ 77128 h 2254543"/>
                <a:gd name="connsiteX2" fmla="*/ 116411 w 1860282"/>
                <a:gd name="connsiteY2" fmla="*/ 2252638 h 2254543"/>
                <a:gd name="connsiteX3" fmla="*/ 1857581 w 1860282"/>
                <a:gd name="connsiteY3" fmla="*/ 2254543 h 2254543"/>
                <a:gd name="connsiteX4" fmla="*/ 1851866 w 1860282"/>
                <a:gd name="connsiteY4" fmla="*/ 90463 h 2254543"/>
                <a:gd name="connsiteX0" fmla="*/ 1215 w 1853672"/>
                <a:gd name="connsiteY0" fmla="*/ 83599 h 2220692"/>
                <a:gd name="connsiteX1" fmla="*/ 115516 w 1853672"/>
                <a:gd name="connsiteY1" fmla="*/ 43277 h 2220692"/>
                <a:gd name="connsiteX2" fmla="*/ 109801 w 1853672"/>
                <a:gd name="connsiteY2" fmla="*/ 2218787 h 2220692"/>
                <a:gd name="connsiteX3" fmla="*/ 1850971 w 1853672"/>
                <a:gd name="connsiteY3" fmla="*/ 2220692 h 2220692"/>
                <a:gd name="connsiteX4" fmla="*/ 1845256 w 1853672"/>
                <a:gd name="connsiteY4" fmla="*/ 56612 h 2220692"/>
                <a:gd name="connsiteX0" fmla="*/ 1434 w 1839604"/>
                <a:gd name="connsiteY0" fmla="*/ 57124 h 2234698"/>
                <a:gd name="connsiteX1" fmla="*/ 101448 w 1839604"/>
                <a:gd name="connsiteY1" fmla="*/ 57283 h 2234698"/>
                <a:gd name="connsiteX2" fmla="*/ 95733 w 1839604"/>
                <a:gd name="connsiteY2" fmla="*/ 2232793 h 2234698"/>
                <a:gd name="connsiteX3" fmla="*/ 1836903 w 1839604"/>
                <a:gd name="connsiteY3" fmla="*/ 2234698 h 2234698"/>
                <a:gd name="connsiteX4" fmla="*/ 1831188 w 1839604"/>
                <a:gd name="connsiteY4" fmla="*/ 70618 h 2234698"/>
                <a:gd name="connsiteX0" fmla="*/ 0 w 1838170"/>
                <a:gd name="connsiteY0" fmla="*/ 65540 h 2243114"/>
                <a:gd name="connsiteX1" fmla="*/ 100014 w 1838170"/>
                <a:gd name="connsiteY1" fmla="*/ 65699 h 2243114"/>
                <a:gd name="connsiteX2" fmla="*/ 94299 w 1838170"/>
                <a:gd name="connsiteY2" fmla="*/ 2241209 h 2243114"/>
                <a:gd name="connsiteX3" fmla="*/ 1835469 w 1838170"/>
                <a:gd name="connsiteY3" fmla="*/ 2243114 h 2243114"/>
                <a:gd name="connsiteX4" fmla="*/ 1829754 w 1838170"/>
                <a:gd name="connsiteY4" fmla="*/ 79034 h 2243114"/>
                <a:gd name="connsiteX0" fmla="*/ 0 w 1838170"/>
                <a:gd name="connsiteY0" fmla="*/ 66450 h 2244024"/>
                <a:gd name="connsiteX1" fmla="*/ 100014 w 1838170"/>
                <a:gd name="connsiteY1" fmla="*/ 66609 h 2244024"/>
                <a:gd name="connsiteX2" fmla="*/ 94299 w 1838170"/>
                <a:gd name="connsiteY2" fmla="*/ 2242119 h 2244024"/>
                <a:gd name="connsiteX3" fmla="*/ 1835469 w 1838170"/>
                <a:gd name="connsiteY3" fmla="*/ 2244024 h 2244024"/>
                <a:gd name="connsiteX4" fmla="*/ 1829754 w 1838170"/>
                <a:gd name="connsiteY4" fmla="*/ 79944 h 2244024"/>
                <a:gd name="connsiteX0" fmla="*/ 0 w 1838170"/>
                <a:gd name="connsiteY0" fmla="*/ 66450 h 2244024"/>
                <a:gd name="connsiteX1" fmla="*/ 100014 w 1838170"/>
                <a:gd name="connsiteY1" fmla="*/ 66609 h 2244024"/>
                <a:gd name="connsiteX2" fmla="*/ 94299 w 1838170"/>
                <a:gd name="connsiteY2" fmla="*/ 2242119 h 2244024"/>
                <a:gd name="connsiteX3" fmla="*/ 1835469 w 1838170"/>
                <a:gd name="connsiteY3" fmla="*/ 2244024 h 2244024"/>
                <a:gd name="connsiteX4" fmla="*/ 1829754 w 1838170"/>
                <a:gd name="connsiteY4" fmla="*/ 6126 h 224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170" h="2244024">
                  <a:moveTo>
                    <a:pt x="0" y="66450"/>
                  </a:moveTo>
                  <a:cubicBezTo>
                    <a:pt x="2063" y="-18004"/>
                    <a:pt x="101760" y="-26259"/>
                    <a:pt x="100014" y="66609"/>
                  </a:cubicBezTo>
                  <a:cubicBezTo>
                    <a:pt x="110174" y="390459"/>
                    <a:pt x="99379" y="1852229"/>
                    <a:pt x="94299" y="2242119"/>
                  </a:cubicBezTo>
                  <a:lnTo>
                    <a:pt x="1835469" y="2244024"/>
                  </a:lnTo>
                  <a:cubicBezTo>
                    <a:pt x="1842454" y="1776029"/>
                    <a:pt x="1834199" y="975136"/>
                    <a:pt x="1829754" y="612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Rectangle 15">
            <a:extLst>
              <a:ext uri="{FF2B5EF4-FFF2-40B4-BE49-F238E27FC236}">
                <a16:creationId xmlns:a16="http://schemas.microsoft.com/office/drawing/2014/main" id="{69D673E8-972A-488E-A5D4-0C10C4C23CD0}"/>
              </a:ext>
            </a:extLst>
          </p:cNvPr>
          <p:cNvSpPr/>
          <p:nvPr/>
        </p:nvSpPr>
        <p:spPr>
          <a:xfrm>
            <a:off x="3251684" y="6009528"/>
            <a:ext cx="2808312"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A70C2E0-820C-4169-8C1A-65F3F57313BD}"/>
              </a:ext>
            </a:extLst>
          </p:cNvPr>
          <p:cNvSpPr txBox="1"/>
          <p:nvPr/>
        </p:nvSpPr>
        <p:spPr>
          <a:xfrm>
            <a:off x="1199456" y="1372576"/>
            <a:ext cx="9956224" cy="584775"/>
          </a:xfrm>
          <a:prstGeom prst="rect">
            <a:avLst/>
          </a:prstGeom>
          <a:noFill/>
        </p:spPr>
        <p:txBody>
          <a:bodyPr wrap="square" rtlCol="0">
            <a:spAutoFit/>
          </a:bodyPr>
          <a:lstStyle/>
          <a:p>
            <a:pPr algn="ctr"/>
            <a:r>
              <a:rPr lang="en-GB" sz="3200" dirty="0"/>
              <a:t>Heat 100 cm</a:t>
            </a:r>
            <a:r>
              <a:rPr lang="en-GB" sz="3200" baseline="30000" dirty="0"/>
              <a:t>3</a:t>
            </a:r>
            <a:r>
              <a:rPr lang="en-GB" sz="3200" dirty="0"/>
              <a:t> of water to 50°C</a:t>
            </a:r>
          </a:p>
        </p:txBody>
      </p:sp>
      <p:grpSp>
        <p:nvGrpSpPr>
          <p:cNvPr id="34" name="Group 33">
            <a:extLst>
              <a:ext uri="{FF2B5EF4-FFF2-40B4-BE49-F238E27FC236}">
                <a16:creationId xmlns:a16="http://schemas.microsoft.com/office/drawing/2014/main" id="{E59A3A91-79BB-4F91-AB49-5FC25C2564DF}"/>
              </a:ext>
            </a:extLst>
          </p:cNvPr>
          <p:cNvGrpSpPr/>
          <p:nvPr/>
        </p:nvGrpSpPr>
        <p:grpSpPr>
          <a:xfrm>
            <a:off x="6749227" y="1772816"/>
            <a:ext cx="4925773" cy="4608512"/>
            <a:chOff x="6749227" y="1772816"/>
            <a:chExt cx="4925773" cy="4608512"/>
          </a:xfrm>
        </p:grpSpPr>
        <p:sp>
          <p:nvSpPr>
            <p:cNvPr id="18" name="Arrow: Striped Right 17">
              <a:extLst>
                <a:ext uri="{FF2B5EF4-FFF2-40B4-BE49-F238E27FC236}">
                  <a16:creationId xmlns:a16="http://schemas.microsoft.com/office/drawing/2014/main" id="{9FFF4AD4-C2CC-4743-B342-4A1D3C236B39}"/>
                </a:ext>
              </a:extLst>
            </p:cNvPr>
            <p:cNvSpPr/>
            <p:nvPr/>
          </p:nvSpPr>
          <p:spPr>
            <a:xfrm>
              <a:off x="6749227" y="3204906"/>
              <a:ext cx="1372278" cy="1800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1E398325-69D5-4297-B044-CD9C725E5E6D}"/>
                </a:ext>
              </a:extLst>
            </p:cNvPr>
            <p:cNvGrpSpPr/>
            <p:nvPr/>
          </p:nvGrpSpPr>
          <p:grpSpPr>
            <a:xfrm>
              <a:off x="8398831" y="1772816"/>
              <a:ext cx="3276169" cy="4608512"/>
              <a:chOff x="8398831" y="1772816"/>
              <a:chExt cx="3276169" cy="4608512"/>
            </a:xfrm>
          </p:grpSpPr>
          <p:sp>
            <p:nvSpPr>
              <p:cNvPr id="32" name="Rounded Rectangle 3">
                <a:extLst>
                  <a:ext uri="{FF2B5EF4-FFF2-40B4-BE49-F238E27FC236}">
                    <a16:creationId xmlns:a16="http://schemas.microsoft.com/office/drawing/2014/main" id="{EB59CA3F-8444-4E3A-B869-E74108E1BFB0}"/>
                  </a:ext>
                </a:extLst>
              </p:cNvPr>
              <p:cNvSpPr/>
              <p:nvPr/>
            </p:nvSpPr>
            <p:spPr>
              <a:xfrm>
                <a:off x="8398831" y="1772816"/>
                <a:ext cx="3276169" cy="4608512"/>
              </a:xfrm>
              <a:prstGeom prst="roundRect">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p:txBody>
          </p:sp>
          <p:sp>
            <p:nvSpPr>
              <p:cNvPr id="22" name="TextBox 21">
                <a:extLst>
                  <a:ext uri="{FF2B5EF4-FFF2-40B4-BE49-F238E27FC236}">
                    <a16:creationId xmlns:a16="http://schemas.microsoft.com/office/drawing/2014/main" id="{DCF22E9B-C24D-4E16-8E11-87DDD81B603E}"/>
                  </a:ext>
                </a:extLst>
              </p:cNvPr>
              <p:cNvSpPr txBox="1"/>
              <p:nvPr/>
            </p:nvSpPr>
            <p:spPr>
              <a:xfrm>
                <a:off x="8964644" y="4035748"/>
                <a:ext cx="2359481" cy="369332"/>
              </a:xfrm>
              <a:prstGeom prst="rect">
                <a:avLst/>
              </a:prstGeom>
              <a:noFill/>
            </p:spPr>
            <p:txBody>
              <a:bodyPr wrap="square" rtlCol="0">
                <a:spAutoFit/>
              </a:bodyPr>
              <a:lstStyle/>
              <a:p>
                <a:r>
                  <a:rPr lang="en-GB" dirty="0"/>
                  <a:t>xxxxxxxxxxxxxxxxxxxxx</a:t>
                </a:r>
              </a:p>
            </p:txBody>
          </p:sp>
          <p:sp>
            <p:nvSpPr>
              <p:cNvPr id="23" name="Down Arrow 1027">
                <a:extLst>
                  <a:ext uri="{FF2B5EF4-FFF2-40B4-BE49-F238E27FC236}">
                    <a16:creationId xmlns:a16="http://schemas.microsoft.com/office/drawing/2014/main" id="{7B8412E0-75FE-4F27-A040-276669A19E0E}"/>
                  </a:ext>
                </a:extLst>
              </p:cNvPr>
              <p:cNvSpPr/>
              <p:nvPr/>
            </p:nvSpPr>
            <p:spPr>
              <a:xfrm flipV="1">
                <a:off x="9723876" y="4706921"/>
                <a:ext cx="609394" cy="113095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B2DEED95-F9E0-435A-8C4F-62627884C670}"/>
                  </a:ext>
                </a:extLst>
              </p:cNvPr>
              <p:cNvGrpSpPr/>
              <p:nvPr/>
            </p:nvGrpSpPr>
            <p:grpSpPr>
              <a:xfrm>
                <a:off x="9041193" y="4361369"/>
                <a:ext cx="2039122" cy="1731947"/>
                <a:chOff x="6059170" y="385936"/>
                <a:chExt cx="2039122" cy="1731947"/>
              </a:xfrm>
            </p:grpSpPr>
            <p:cxnSp>
              <p:nvCxnSpPr>
                <p:cNvPr id="25" name="Straight Connector 24">
                  <a:extLst>
                    <a:ext uri="{FF2B5EF4-FFF2-40B4-BE49-F238E27FC236}">
                      <a16:creationId xmlns:a16="http://schemas.microsoft.com/office/drawing/2014/main" id="{4ACEEB89-8438-449E-8B74-635F2A40B1CE}"/>
                    </a:ext>
                  </a:extLst>
                </p:cNvPr>
                <p:cNvCxnSpPr/>
                <p:nvPr/>
              </p:nvCxnSpPr>
              <p:spPr>
                <a:xfrm flipH="1" flipV="1">
                  <a:off x="6059170" y="385936"/>
                  <a:ext cx="2039122" cy="199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8F2AA5-B477-49BC-AA49-9583C5708A28}"/>
                    </a:ext>
                  </a:extLst>
                </p:cNvPr>
                <p:cNvCxnSpPr/>
                <p:nvPr/>
              </p:nvCxnSpPr>
              <p:spPr>
                <a:xfrm flipH="1" flipV="1">
                  <a:off x="7757181" y="407092"/>
                  <a:ext cx="179714" cy="1710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C1F242-18BC-4539-B23D-99E78B39F2CA}"/>
                    </a:ext>
                  </a:extLst>
                </p:cNvPr>
                <p:cNvCxnSpPr/>
                <p:nvPr/>
              </p:nvCxnSpPr>
              <p:spPr>
                <a:xfrm flipH="1">
                  <a:off x="6213521" y="407092"/>
                  <a:ext cx="179714" cy="1710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EF403D3-6A7A-4777-BDB5-C09CF322851A}"/>
                  </a:ext>
                </a:extLst>
              </p:cNvPr>
              <p:cNvGrpSpPr/>
              <p:nvPr/>
            </p:nvGrpSpPr>
            <p:grpSpPr>
              <a:xfrm>
                <a:off x="9117209" y="2862111"/>
                <a:ext cx="1838170" cy="1294289"/>
                <a:chOff x="5330487" y="4328166"/>
                <a:chExt cx="1838170" cy="1294289"/>
              </a:xfrm>
            </p:grpSpPr>
            <p:sp>
              <p:nvSpPr>
                <p:cNvPr id="29" name="Rectangle 28">
                  <a:extLst>
                    <a:ext uri="{FF2B5EF4-FFF2-40B4-BE49-F238E27FC236}">
                      <a16:creationId xmlns:a16="http://schemas.microsoft.com/office/drawing/2014/main" id="{D5EB66D4-A350-48A9-8CB3-F536E50154A8}"/>
                    </a:ext>
                  </a:extLst>
                </p:cNvPr>
                <p:cNvSpPr/>
                <p:nvPr/>
              </p:nvSpPr>
              <p:spPr>
                <a:xfrm>
                  <a:off x="5420839" y="4895055"/>
                  <a:ext cx="1733975" cy="72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Freeform 84">
                  <a:extLst>
                    <a:ext uri="{FF2B5EF4-FFF2-40B4-BE49-F238E27FC236}">
                      <a16:creationId xmlns:a16="http://schemas.microsoft.com/office/drawing/2014/main" id="{9424181D-F7B3-4F34-9597-E0A9F25D27F0}"/>
                    </a:ext>
                  </a:extLst>
                </p:cNvPr>
                <p:cNvSpPr/>
                <p:nvPr/>
              </p:nvSpPr>
              <p:spPr>
                <a:xfrm>
                  <a:off x="5330487" y="4328166"/>
                  <a:ext cx="1838170" cy="1278357"/>
                </a:xfrm>
                <a:custGeom>
                  <a:avLst/>
                  <a:gdLst>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78947"/>
                    <a:gd name="connsiteY0" fmla="*/ 265800 h 2483180"/>
                    <a:gd name="connsiteX1" fmla="*/ 132349 w 1978947"/>
                    <a:gd name="connsiteY1" fmla="*/ 166740 h 2483180"/>
                    <a:gd name="connsiteX2" fmla="*/ 117109 w 1978947"/>
                    <a:gd name="connsiteY2" fmla="*/ 2208900 h 2483180"/>
                    <a:gd name="connsiteX3" fmla="*/ 1793509 w 1978947"/>
                    <a:gd name="connsiteY3" fmla="*/ 2231760 h 2483180"/>
                    <a:gd name="connsiteX4" fmla="*/ 1862089 w 1978947"/>
                    <a:gd name="connsiteY4" fmla="*/ 75300 h 2483180"/>
                    <a:gd name="connsiteX0" fmla="*/ 56149 w 1944568"/>
                    <a:gd name="connsiteY0" fmla="*/ 265800 h 2483180"/>
                    <a:gd name="connsiteX1" fmla="*/ 132349 w 1944568"/>
                    <a:gd name="connsiteY1" fmla="*/ 166740 h 2483180"/>
                    <a:gd name="connsiteX2" fmla="*/ 117109 w 1944568"/>
                    <a:gd name="connsiteY2" fmla="*/ 2208900 h 2483180"/>
                    <a:gd name="connsiteX3" fmla="*/ 1793509 w 1944568"/>
                    <a:gd name="connsiteY3" fmla="*/ 2231760 h 2483180"/>
                    <a:gd name="connsiteX4" fmla="*/ 1862089 w 1944568"/>
                    <a:gd name="connsiteY4" fmla="*/ 75300 h 2483180"/>
                    <a:gd name="connsiteX0" fmla="*/ 56149 w 2003693"/>
                    <a:gd name="connsiteY0" fmla="*/ 265800 h 2487254"/>
                    <a:gd name="connsiteX1" fmla="*/ 132349 w 2003693"/>
                    <a:gd name="connsiteY1" fmla="*/ 166740 h 2487254"/>
                    <a:gd name="connsiteX2" fmla="*/ 117109 w 2003693"/>
                    <a:gd name="connsiteY2" fmla="*/ 2208900 h 2487254"/>
                    <a:gd name="connsiteX3" fmla="*/ 1877329 w 2003693"/>
                    <a:gd name="connsiteY3" fmla="*/ 2239380 h 2487254"/>
                    <a:gd name="connsiteX4" fmla="*/ 1862089 w 2003693"/>
                    <a:gd name="connsiteY4" fmla="*/ 75300 h 2487254"/>
                    <a:gd name="connsiteX0" fmla="*/ 56149 w 1877329"/>
                    <a:gd name="connsiteY0" fmla="*/ 265800 h 2487254"/>
                    <a:gd name="connsiteX1" fmla="*/ 132349 w 1877329"/>
                    <a:gd name="connsiteY1" fmla="*/ 166740 h 2487254"/>
                    <a:gd name="connsiteX2" fmla="*/ 117109 w 1877329"/>
                    <a:gd name="connsiteY2" fmla="*/ 2208900 h 2487254"/>
                    <a:gd name="connsiteX3" fmla="*/ 1877329 w 1877329"/>
                    <a:gd name="connsiteY3" fmla="*/ 2239380 h 2487254"/>
                    <a:gd name="connsiteX4" fmla="*/ 1862089 w 1877329"/>
                    <a:gd name="connsiteY4" fmla="*/ 75300 h 2487254"/>
                    <a:gd name="connsiteX0" fmla="*/ 56149 w 1877329"/>
                    <a:gd name="connsiteY0" fmla="*/ 265800 h 2369571"/>
                    <a:gd name="connsiteX1" fmla="*/ 132349 w 1877329"/>
                    <a:gd name="connsiteY1" fmla="*/ 166740 h 2369571"/>
                    <a:gd name="connsiteX2" fmla="*/ 117109 w 1877329"/>
                    <a:gd name="connsiteY2" fmla="*/ 2208900 h 2369571"/>
                    <a:gd name="connsiteX3" fmla="*/ 1877329 w 1877329"/>
                    <a:gd name="connsiteY3" fmla="*/ 2239380 h 2369571"/>
                    <a:gd name="connsiteX4" fmla="*/ 1862089 w 1877329"/>
                    <a:gd name="connsiteY4" fmla="*/ 75300 h 2369571"/>
                    <a:gd name="connsiteX0" fmla="*/ 56149 w 1877329"/>
                    <a:gd name="connsiteY0" fmla="*/ 265800 h 2239380"/>
                    <a:gd name="connsiteX1" fmla="*/ 132349 w 1877329"/>
                    <a:gd name="connsiteY1" fmla="*/ 166740 h 2239380"/>
                    <a:gd name="connsiteX2" fmla="*/ 117109 w 1877329"/>
                    <a:gd name="connsiteY2" fmla="*/ 2208900 h 2239380"/>
                    <a:gd name="connsiteX3" fmla="*/ 1877329 w 1877329"/>
                    <a:gd name="connsiteY3" fmla="*/ 2239380 h 2239380"/>
                    <a:gd name="connsiteX4" fmla="*/ 1862089 w 1877329"/>
                    <a:gd name="connsiteY4" fmla="*/ 75300 h 2239380"/>
                    <a:gd name="connsiteX0" fmla="*/ 0 w 1821180"/>
                    <a:gd name="connsiteY0" fmla="*/ 265800 h 2239380"/>
                    <a:gd name="connsiteX1" fmla="*/ 76200 w 1821180"/>
                    <a:gd name="connsiteY1" fmla="*/ 166740 h 2239380"/>
                    <a:gd name="connsiteX2" fmla="*/ 60960 w 1821180"/>
                    <a:gd name="connsiteY2" fmla="*/ 2208900 h 2239380"/>
                    <a:gd name="connsiteX3" fmla="*/ 1821180 w 1821180"/>
                    <a:gd name="connsiteY3" fmla="*/ 2239380 h 2239380"/>
                    <a:gd name="connsiteX4" fmla="*/ 1805940 w 1821180"/>
                    <a:gd name="connsiteY4" fmla="*/ 75300 h 2239380"/>
                    <a:gd name="connsiteX0" fmla="*/ 0 w 1821180"/>
                    <a:gd name="connsiteY0" fmla="*/ 265800 h 2248128"/>
                    <a:gd name="connsiteX1" fmla="*/ 76200 w 1821180"/>
                    <a:gd name="connsiteY1" fmla="*/ 166740 h 2248128"/>
                    <a:gd name="connsiteX2" fmla="*/ 70485 w 1821180"/>
                    <a:gd name="connsiteY2" fmla="*/ 2237475 h 2248128"/>
                    <a:gd name="connsiteX3" fmla="*/ 1821180 w 1821180"/>
                    <a:gd name="connsiteY3" fmla="*/ 2239380 h 2248128"/>
                    <a:gd name="connsiteX4" fmla="*/ 1805940 w 1821180"/>
                    <a:gd name="connsiteY4" fmla="*/ 75300 h 2248128"/>
                    <a:gd name="connsiteX0" fmla="*/ 0 w 1821180"/>
                    <a:gd name="connsiteY0" fmla="*/ 265800 h 2239380"/>
                    <a:gd name="connsiteX1" fmla="*/ 76200 w 1821180"/>
                    <a:gd name="connsiteY1" fmla="*/ 166740 h 2239380"/>
                    <a:gd name="connsiteX2" fmla="*/ 70485 w 1821180"/>
                    <a:gd name="connsiteY2" fmla="*/ 2237475 h 2239380"/>
                    <a:gd name="connsiteX3" fmla="*/ 1821180 w 1821180"/>
                    <a:gd name="connsiteY3" fmla="*/ 2239380 h 2239380"/>
                    <a:gd name="connsiteX4" fmla="*/ 1805940 w 1821180"/>
                    <a:gd name="connsiteY4" fmla="*/ 75300 h 2239380"/>
                    <a:gd name="connsiteX0" fmla="*/ 0 w 1821180"/>
                    <a:gd name="connsiteY0" fmla="*/ 342674 h 2316254"/>
                    <a:gd name="connsiteX1" fmla="*/ 76200 w 1821180"/>
                    <a:gd name="connsiteY1" fmla="*/ 138839 h 2316254"/>
                    <a:gd name="connsiteX2" fmla="*/ 70485 w 1821180"/>
                    <a:gd name="connsiteY2" fmla="*/ 2314349 h 2316254"/>
                    <a:gd name="connsiteX3" fmla="*/ 1821180 w 1821180"/>
                    <a:gd name="connsiteY3" fmla="*/ 2316254 h 2316254"/>
                    <a:gd name="connsiteX4" fmla="*/ 1805940 w 1821180"/>
                    <a:gd name="connsiteY4" fmla="*/ 152174 h 2316254"/>
                    <a:gd name="connsiteX0" fmla="*/ 0 w 2002155"/>
                    <a:gd name="connsiteY0" fmla="*/ 338997 h 2317340"/>
                    <a:gd name="connsiteX1" fmla="*/ 257175 w 2002155"/>
                    <a:gd name="connsiteY1" fmla="*/ 139925 h 2317340"/>
                    <a:gd name="connsiteX2" fmla="*/ 251460 w 2002155"/>
                    <a:gd name="connsiteY2" fmla="*/ 2315435 h 2317340"/>
                    <a:gd name="connsiteX3" fmla="*/ 2002155 w 2002155"/>
                    <a:gd name="connsiteY3" fmla="*/ 2317340 h 2317340"/>
                    <a:gd name="connsiteX4" fmla="*/ 1986915 w 2002155"/>
                    <a:gd name="connsiteY4" fmla="*/ 153260 h 2317340"/>
                    <a:gd name="connsiteX0" fmla="*/ 0 w 2002155"/>
                    <a:gd name="connsiteY0" fmla="*/ 269561 h 2247904"/>
                    <a:gd name="connsiteX1" fmla="*/ 257175 w 2002155"/>
                    <a:gd name="connsiteY1" fmla="*/ 70489 h 2247904"/>
                    <a:gd name="connsiteX2" fmla="*/ 251460 w 2002155"/>
                    <a:gd name="connsiteY2" fmla="*/ 2245999 h 2247904"/>
                    <a:gd name="connsiteX3" fmla="*/ 2002155 w 2002155"/>
                    <a:gd name="connsiteY3" fmla="*/ 2247904 h 2247904"/>
                    <a:gd name="connsiteX4" fmla="*/ 1986915 w 2002155"/>
                    <a:gd name="connsiteY4" fmla="*/ 83824 h 2247904"/>
                    <a:gd name="connsiteX0" fmla="*/ 0 w 1968818"/>
                    <a:gd name="connsiteY0" fmla="*/ 262089 h 2249957"/>
                    <a:gd name="connsiteX1" fmla="*/ 223838 w 1968818"/>
                    <a:gd name="connsiteY1" fmla="*/ 72542 h 2249957"/>
                    <a:gd name="connsiteX2" fmla="*/ 218123 w 1968818"/>
                    <a:gd name="connsiteY2" fmla="*/ 2248052 h 2249957"/>
                    <a:gd name="connsiteX3" fmla="*/ 1968818 w 1968818"/>
                    <a:gd name="connsiteY3" fmla="*/ 2249957 h 2249957"/>
                    <a:gd name="connsiteX4" fmla="*/ 1953578 w 1968818"/>
                    <a:gd name="connsiteY4" fmla="*/ 85877 h 2249957"/>
                    <a:gd name="connsiteX0" fmla="*/ 0 w 1973581"/>
                    <a:gd name="connsiteY0" fmla="*/ 213006 h 2267549"/>
                    <a:gd name="connsiteX1" fmla="*/ 228601 w 1973581"/>
                    <a:gd name="connsiteY1" fmla="*/ 90134 h 2267549"/>
                    <a:gd name="connsiteX2" fmla="*/ 222886 w 1973581"/>
                    <a:gd name="connsiteY2" fmla="*/ 2265644 h 2267549"/>
                    <a:gd name="connsiteX3" fmla="*/ 1973581 w 1973581"/>
                    <a:gd name="connsiteY3" fmla="*/ 2267549 h 2267549"/>
                    <a:gd name="connsiteX4" fmla="*/ 1958341 w 1973581"/>
                    <a:gd name="connsiteY4" fmla="*/ 103469 h 2267549"/>
                    <a:gd name="connsiteX0" fmla="*/ 0 w 1973581"/>
                    <a:gd name="connsiteY0" fmla="*/ 195480 h 2250023"/>
                    <a:gd name="connsiteX1" fmla="*/ 228601 w 1973581"/>
                    <a:gd name="connsiteY1" fmla="*/ 72608 h 2250023"/>
                    <a:gd name="connsiteX2" fmla="*/ 222886 w 1973581"/>
                    <a:gd name="connsiteY2" fmla="*/ 2248118 h 2250023"/>
                    <a:gd name="connsiteX3" fmla="*/ 1973581 w 1973581"/>
                    <a:gd name="connsiteY3" fmla="*/ 2250023 h 2250023"/>
                    <a:gd name="connsiteX4" fmla="*/ 1958341 w 1973581"/>
                    <a:gd name="connsiteY4" fmla="*/ 85943 h 2250023"/>
                    <a:gd name="connsiteX0" fmla="*/ 0 w 1964056"/>
                    <a:gd name="connsiteY0" fmla="*/ 195480 h 2250023"/>
                    <a:gd name="connsiteX1" fmla="*/ 228601 w 1964056"/>
                    <a:gd name="connsiteY1" fmla="*/ 72608 h 2250023"/>
                    <a:gd name="connsiteX2" fmla="*/ 222886 w 1964056"/>
                    <a:gd name="connsiteY2" fmla="*/ 2248118 h 2250023"/>
                    <a:gd name="connsiteX3" fmla="*/ 1964056 w 1964056"/>
                    <a:gd name="connsiteY3" fmla="*/ 2250023 h 2250023"/>
                    <a:gd name="connsiteX4" fmla="*/ 1958341 w 1964056"/>
                    <a:gd name="connsiteY4" fmla="*/ 85943 h 2250023"/>
                    <a:gd name="connsiteX0" fmla="*/ 0 w 1966757"/>
                    <a:gd name="connsiteY0" fmla="*/ 195480 h 2250023"/>
                    <a:gd name="connsiteX1" fmla="*/ 228601 w 1966757"/>
                    <a:gd name="connsiteY1" fmla="*/ 72608 h 2250023"/>
                    <a:gd name="connsiteX2" fmla="*/ 222886 w 1966757"/>
                    <a:gd name="connsiteY2" fmla="*/ 2248118 h 2250023"/>
                    <a:gd name="connsiteX3" fmla="*/ 1964056 w 1966757"/>
                    <a:gd name="connsiteY3" fmla="*/ 2250023 h 2250023"/>
                    <a:gd name="connsiteX4" fmla="*/ 1958341 w 1966757"/>
                    <a:gd name="connsiteY4" fmla="*/ 85943 h 2250023"/>
                    <a:gd name="connsiteX0" fmla="*/ 0 w 1852457"/>
                    <a:gd name="connsiteY0" fmla="*/ 137159 h 2274252"/>
                    <a:gd name="connsiteX1" fmla="*/ 114301 w 1852457"/>
                    <a:gd name="connsiteY1" fmla="*/ 96837 h 2274252"/>
                    <a:gd name="connsiteX2" fmla="*/ 108586 w 1852457"/>
                    <a:gd name="connsiteY2" fmla="*/ 2272347 h 2274252"/>
                    <a:gd name="connsiteX3" fmla="*/ 1849756 w 1852457"/>
                    <a:gd name="connsiteY3" fmla="*/ 2274252 h 2274252"/>
                    <a:gd name="connsiteX4" fmla="*/ 1844041 w 1852457"/>
                    <a:gd name="connsiteY4" fmla="*/ 110172 h 2274252"/>
                    <a:gd name="connsiteX0" fmla="*/ 0 w 1852457"/>
                    <a:gd name="connsiteY0" fmla="*/ 123163 h 2260256"/>
                    <a:gd name="connsiteX1" fmla="*/ 114301 w 1852457"/>
                    <a:gd name="connsiteY1" fmla="*/ 82841 h 2260256"/>
                    <a:gd name="connsiteX2" fmla="*/ 108586 w 1852457"/>
                    <a:gd name="connsiteY2" fmla="*/ 2258351 h 2260256"/>
                    <a:gd name="connsiteX3" fmla="*/ 1849756 w 1852457"/>
                    <a:gd name="connsiteY3" fmla="*/ 2260256 h 2260256"/>
                    <a:gd name="connsiteX4" fmla="*/ 1844041 w 1852457"/>
                    <a:gd name="connsiteY4" fmla="*/ 96176 h 2260256"/>
                    <a:gd name="connsiteX0" fmla="*/ 7825 w 1860282"/>
                    <a:gd name="connsiteY0" fmla="*/ 117450 h 2254543"/>
                    <a:gd name="connsiteX1" fmla="*/ 122126 w 1860282"/>
                    <a:gd name="connsiteY1" fmla="*/ 77128 h 2254543"/>
                    <a:gd name="connsiteX2" fmla="*/ 116411 w 1860282"/>
                    <a:gd name="connsiteY2" fmla="*/ 2252638 h 2254543"/>
                    <a:gd name="connsiteX3" fmla="*/ 1857581 w 1860282"/>
                    <a:gd name="connsiteY3" fmla="*/ 2254543 h 2254543"/>
                    <a:gd name="connsiteX4" fmla="*/ 1851866 w 1860282"/>
                    <a:gd name="connsiteY4" fmla="*/ 90463 h 2254543"/>
                    <a:gd name="connsiteX0" fmla="*/ 1215 w 1853672"/>
                    <a:gd name="connsiteY0" fmla="*/ 83599 h 2220692"/>
                    <a:gd name="connsiteX1" fmla="*/ 115516 w 1853672"/>
                    <a:gd name="connsiteY1" fmla="*/ 43277 h 2220692"/>
                    <a:gd name="connsiteX2" fmla="*/ 109801 w 1853672"/>
                    <a:gd name="connsiteY2" fmla="*/ 2218787 h 2220692"/>
                    <a:gd name="connsiteX3" fmla="*/ 1850971 w 1853672"/>
                    <a:gd name="connsiteY3" fmla="*/ 2220692 h 2220692"/>
                    <a:gd name="connsiteX4" fmla="*/ 1845256 w 1853672"/>
                    <a:gd name="connsiteY4" fmla="*/ 56612 h 2220692"/>
                    <a:gd name="connsiteX0" fmla="*/ 1434 w 1839604"/>
                    <a:gd name="connsiteY0" fmla="*/ 57124 h 2234698"/>
                    <a:gd name="connsiteX1" fmla="*/ 101448 w 1839604"/>
                    <a:gd name="connsiteY1" fmla="*/ 57283 h 2234698"/>
                    <a:gd name="connsiteX2" fmla="*/ 95733 w 1839604"/>
                    <a:gd name="connsiteY2" fmla="*/ 2232793 h 2234698"/>
                    <a:gd name="connsiteX3" fmla="*/ 1836903 w 1839604"/>
                    <a:gd name="connsiteY3" fmla="*/ 2234698 h 2234698"/>
                    <a:gd name="connsiteX4" fmla="*/ 1831188 w 1839604"/>
                    <a:gd name="connsiteY4" fmla="*/ 70618 h 2234698"/>
                    <a:gd name="connsiteX0" fmla="*/ 0 w 1838170"/>
                    <a:gd name="connsiteY0" fmla="*/ 65540 h 2243114"/>
                    <a:gd name="connsiteX1" fmla="*/ 100014 w 1838170"/>
                    <a:gd name="connsiteY1" fmla="*/ 65699 h 2243114"/>
                    <a:gd name="connsiteX2" fmla="*/ 94299 w 1838170"/>
                    <a:gd name="connsiteY2" fmla="*/ 2241209 h 2243114"/>
                    <a:gd name="connsiteX3" fmla="*/ 1835469 w 1838170"/>
                    <a:gd name="connsiteY3" fmla="*/ 2243114 h 2243114"/>
                    <a:gd name="connsiteX4" fmla="*/ 1829754 w 1838170"/>
                    <a:gd name="connsiteY4" fmla="*/ 79034 h 2243114"/>
                    <a:gd name="connsiteX0" fmla="*/ 0 w 1838170"/>
                    <a:gd name="connsiteY0" fmla="*/ 66450 h 2244024"/>
                    <a:gd name="connsiteX1" fmla="*/ 100014 w 1838170"/>
                    <a:gd name="connsiteY1" fmla="*/ 66609 h 2244024"/>
                    <a:gd name="connsiteX2" fmla="*/ 94299 w 1838170"/>
                    <a:gd name="connsiteY2" fmla="*/ 2242119 h 2244024"/>
                    <a:gd name="connsiteX3" fmla="*/ 1835469 w 1838170"/>
                    <a:gd name="connsiteY3" fmla="*/ 2244024 h 2244024"/>
                    <a:gd name="connsiteX4" fmla="*/ 1829754 w 1838170"/>
                    <a:gd name="connsiteY4" fmla="*/ 79944 h 2244024"/>
                    <a:gd name="connsiteX0" fmla="*/ 0 w 1838170"/>
                    <a:gd name="connsiteY0" fmla="*/ 66450 h 2244024"/>
                    <a:gd name="connsiteX1" fmla="*/ 100014 w 1838170"/>
                    <a:gd name="connsiteY1" fmla="*/ 66609 h 2244024"/>
                    <a:gd name="connsiteX2" fmla="*/ 94299 w 1838170"/>
                    <a:gd name="connsiteY2" fmla="*/ 2242119 h 2244024"/>
                    <a:gd name="connsiteX3" fmla="*/ 1835469 w 1838170"/>
                    <a:gd name="connsiteY3" fmla="*/ 2244024 h 2244024"/>
                    <a:gd name="connsiteX4" fmla="*/ 1829754 w 1838170"/>
                    <a:gd name="connsiteY4" fmla="*/ 6126 h 224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170" h="2244024">
                      <a:moveTo>
                        <a:pt x="0" y="66450"/>
                      </a:moveTo>
                      <a:cubicBezTo>
                        <a:pt x="2063" y="-18004"/>
                        <a:pt x="101760" y="-26259"/>
                        <a:pt x="100014" y="66609"/>
                      </a:cubicBezTo>
                      <a:cubicBezTo>
                        <a:pt x="110174" y="390459"/>
                        <a:pt x="99379" y="1852229"/>
                        <a:pt x="94299" y="2242119"/>
                      </a:cubicBezTo>
                      <a:lnTo>
                        <a:pt x="1835469" y="2244024"/>
                      </a:lnTo>
                      <a:cubicBezTo>
                        <a:pt x="1842454" y="1776029"/>
                        <a:pt x="1834199" y="975136"/>
                        <a:pt x="1829754" y="612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Rectangle 30">
                <a:extLst>
                  <a:ext uri="{FF2B5EF4-FFF2-40B4-BE49-F238E27FC236}">
                    <a16:creationId xmlns:a16="http://schemas.microsoft.com/office/drawing/2014/main" id="{78D96C20-5663-4B9B-8D8D-AE7A67D3515B}"/>
                  </a:ext>
                </a:extLst>
              </p:cNvPr>
              <p:cNvSpPr/>
              <p:nvPr/>
            </p:nvSpPr>
            <p:spPr>
              <a:xfrm>
                <a:off x="8656598" y="6044913"/>
                <a:ext cx="2808312"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C605BBF-C8D3-422D-B7DB-0E0C0E2E9986}"/>
                  </a:ext>
                </a:extLst>
              </p:cNvPr>
              <p:cNvGrpSpPr/>
              <p:nvPr/>
            </p:nvGrpSpPr>
            <p:grpSpPr>
              <a:xfrm>
                <a:off x="10572089" y="2403242"/>
                <a:ext cx="179715" cy="1710791"/>
                <a:chOff x="4445000" y="3456658"/>
                <a:chExt cx="245927" cy="2200922"/>
              </a:xfrm>
              <a:solidFill>
                <a:srgbClr val="FF0000"/>
              </a:solidFill>
            </p:grpSpPr>
            <p:sp>
              <p:nvSpPr>
                <p:cNvPr id="20" name="Rounded Rectangle 2">
                  <a:extLst>
                    <a:ext uri="{FF2B5EF4-FFF2-40B4-BE49-F238E27FC236}">
                      <a16:creationId xmlns:a16="http://schemas.microsoft.com/office/drawing/2014/main" id="{B3A350BE-9142-4300-B6DB-F1FDE54C803E}"/>
                    </a:ext>
                  </a:extLst>
                </p:cNvPr>
                <p:cNvSpPr/>
                <p:nvPr/>
              </p:nvSpPr>
              <p:spPr>
                <a:xfrm>
                  <a:off x="4516180" y="3456658"/>
                  <a:ext cx="109673" cy="205174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85C554A1-C612-47BA-9AB8-68DB2C586C60}"/>
                    </a:ext>
                  </a:extLst>
                </p:cNvPr>
                <p:cNvSpPr/>
                <p:nvPr/>
              </p:nvSpPr>
              <p:spPr>
                <a:xfrm>
                  <a:off x="4445000" y="5372100"/>
                  <a:ext cx="245927" cy="285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Tree>
    <p:extLst>
      <p:ext uri="{BB962C8B-B14F-4D97-AF65-F5344CB8AC3E}">
        <p14:creationId xmlns:p14="http://schemas.microsoft.com/office/powerpoint/2010/main" val="53336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Titration</a:t>
            </a:r>
          </a:p>
        </p:txBody>
      </p:sp>
      <p:sp>
        <p:nvSpPr>
          <p:cNvPr id="3" name="Content Placeholder 2"/>
          <p:cNvSpPr>
            <a:spLocks noGrp="1"/>
          </p:cNvSpPr>
          <p:nvPr>
            <p:ph idx="1"/>
          </p:nvPr>
        </p:nvSpPr>
        <p:spPr/>
        <p:txBody>
          <a:bodyPr>
            <a:normAutofit/>
          </a:bodyPr>
          <a:lstStyle/>
          <a:p>
            <a:r>
              <a:rPr lang="en-GB" sz="4000" dirty="0"/>
              <a:t>An intrinsically complex activity</a:t>
            </a:r>
          </a:p>
          <a:p>
            <a:pPr marL="1162050" indent="-704850">
              <a:buFont typeface="Courier New" panose="02070309020205020404" pitchFamily="49" charset="0"/>
              <a:buChar char="o"/>
            </a:pPr>
            <a:r>
              <a:rPr lang="en-GB" sz="4000" dirty="0"/>
              <a:t>New equipment</a:t>
            </a:r>
          </a:p>
          <a:p>
            <a:pPr marL="1162050" indent="-704850">
              <a:buFont typeface="Courier New" panose="02070309020205020404" pitchFamily="49" charset="0"/>
              <a:buChar char="o"/>
            </a:pPr>
            <a:r>
              <a:rPr lang="en-GB" sz="4000" dirty="0"/>
              <a:t>Recalling prior knowledge</a:t>
            </a:r>
          </a:p>
          <a:p>
            <a:pPr marL="1162050" indent="-704850">
              <a:buFont typeface="Courier New" panose="02070309020205020404" pitchFamily="49" charset="0"/>
              <a:buChar char="o"/>
            </a:pPr>
            <a:r>
              <a:rPr lang="en-GB" sz="4000" dirty="0"/>
              <a:t>Making and understanding observations</a:t>
            </a:r>
          </a:p>
          <a:p>
            <a:pPr marL="1162050" indent="-704850">
              <a:buFont typeface="Courier New" panose="02070309020205020404" pitchFamily="49" charset="0"/>
              <a:buChar char="o"/>
            </a:pPr>
            <a:r>
              <a:rPr lang="en-GB" sz="4000" dirty="0"/>
              <a:t>Accurate measurement</a:t>
            </a:r>
          </a:p>
          <a:p>
            <a:pPr marL="1162050" indent="-704850">
              <a:buFont typeface="Courier New" panose="02070309020205020404" pitchFamily="49" charset="0"/>
              <a:buChar char="o"/>
            </a:pPr>
            <a:r>
              <a:rPr lang="en-GB" sz="4000" dirty="0"/>
              <a:t>Calculation</a:t>
            </a:r>
          </a:p>
        </p:txBody>
      </p:sp>
    </p:spTree>
    <p:extLst>
      <p:ext uri="{BB962C8B-B14F-4D97-AF65-F5344CB8AC3E}">
        <p14:creationId xmlns:p14="http://schemas.microsoft.com/office/powerpoint/2010/main" val="397013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Extraneous load - electrolysis</a:t>
            </a:r>
          </a:p>
        </p:txBody>
      </p:sp>
      <p:pic>
        <p:nvPicPr>
          <p:cNvPr id="4" name="Content Placeholder 3" descr="Figure 1 – Images from the trial – micro test-tube method" title="Fig 1 - Images from the trial"/>
          <p:cNvPicPr>
            <a:picLocks noGrp="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4477659" y="1240841"/>
            <a:ext cx="3236682" cy="4983162"/>
          </a:xfrm>
          <a:prstGeom prst="rect">
            <a:avLst/>
          </a:prstGeom>
          <a:noFill/>
          <a:ln>
            <a:noFill/>
          </a:ln>
        </p:spPr>
      </p:pic>
      <p:grpSp>
        <p:nvGrpSpPr>
          <p:cNvPr id="5" name="Group 4"/>
          <p:cNvGrpSpPr/>
          <p:nvPr/>
        </p:nvGrpSpPr>
        <p:grpSpPr>
          <a:xfrm>
            <a:off x="7104112" y="4749389"/>
            <a:ext cx="3240360" cy="1296144"/>
            <a:chOff x="5580112" y="4653136"/>
            <a:chExt cx="3240360" cy="1296144"/>
          </a:xfrm>
        </p:grpSpPr>
        <p:sp>
          <p:nvSpPr>
            <p:cNvPr id="6" name="Rounded Rectangle 5"/>
            <p:cNvSpPr/>
            <p:nvPr/>
          </p:nvSpPr>
          <p:spPr>
            <a:xfrm>
              <a:off x="6804248" y="4653136"/>
              <a:ext cx="2016224"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Getting the boss and clamp right</a:t>
              </a:r>
            </a:p>
          </p:txBody>
        </p:sp>
        <p:cxnSp>
          <p:nvCxnSpPr>
            <p:cNvPr id="7" name="Straight Arrow Connector 6"/>
            <p:cNvCxnSpPr>
              <a:stCxn id="6" idx="1"/>
            </p:cNvCxnSpPr>
            <p:nvPr/>
          </p:nvCxnSpPr>
          <p:spPr>
            <a:xfrm flipH="1" flipV="1">
              <a:off x="5580112" y="5085184"/>
              <a:ext cx="122413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6240016" y="3165213"/>
            <a:ext cx="4104456" cy="1296144"/>
            <a:chOff x="4716016" y="3068960"/>
            <a:chExt cx="4104456" cy="1296144"/>
          </a:xfrm>
        </p:grpSpPr>
        <p:sp>
          <p:nvSpPr>
            <p:cNvPr id="9" name="Rounded Rectangle 8"/>
            <p:cNvSpPr/>
            <p:nvPr/>
          </p:nvSpPr>
          <p:spPr>
            <a:xfrm>
              <a:off x="6804248" y="3068960"/>
              <a:ext cx="2016224"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Getting the test tubes filled</a:t>
              </a:r>
            </a:p>
          </p:txBody>
        </p:sp>
        <p:cxnSp>
          <p:nvCxnSpPr>
            <p:cNvPr id="10" name="Straight Arrow Connector 9"/>
            <p:cNvCxnSpPr>
              <a:stCxn id="9" idx="1"/>
            </p:cNvCxnSpPr>
            <p:nvPr/>
          </p:nvCxnSpPr>
          <p:spPr>
            <a:xfrm flipH="1" flipV="1">
              <a:off x="4716016" y="3645024"/>
              <a:ext cx="2088232"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023992" y="1509029"/>
            <a:ext cx="4320480" cy="1296144"/>
            <a:chOff x="4499992" y="1412776"/>
            <a:chExt cx="4320480" cy="1296144"/>
          </a:xfrm>
        </p:grpSpPr>
        <p:sp>
          <p:nvSpPr>
            <p:cNvPr id="12" name="Rounded Rectangle 11"/>
            <p:cNvSpPr/>
            <p:nvPr/>
          </p:nvSpPr>
          <p:spPr>
            <a:xfrm>
              <a:off x="6804248" y="1412776"/>
              <a:ext cx="2016224"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Collecting enough gas</a:t>
              </a:r>
            </a:p>
          </p:txBody>
        </p:sp>
        <p:cxnSp>
          <p:nvCxnSpPr>
            <p:cNvPr id="13" name="Straight Arrow Connector 12"/>
            <p:cNvCxnSpPr>
              <a:stCxn id="12" idx="1"/>
            </p:cNvCxnSpPr>
            <p:nvPr/>
          </p:nvCxnSpPr>
          <p:spPr>
            <a:xfrm flipH="1" flipV="1">
              <a:off x="4499992" y="1700808"/>
              <a:ext cx="2304256"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703512" y="4821397"/>
            <a:ext cx="4104456" cy="1512168"/>
            <a:chOff x="179512" y="4725144"/>
            <a:chExt cx="4104456" cy="1512168"/>
          </a:xfrm>
        </p:grpSpPr>
        <p:sp>
          <p:nvSpPr>
            <p:cNvPr id="15" name="Rounded Rectangle 14"/>
            <p:cNvSpPr/>
            <p:nvPr/>
          </p:nvSpPr>
          <p:spPr>
            <a:xfrm>
              <a:off x="179512" y="4725144"/>
              <a:ext cx="2016224"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Connecting power pack  and getting it working</a:t>
              </a:r>
            </a:p>
          </p:txBody>
        </p:sp>
        <p:cxnSp>
          <p:nvCxnSpPr>
            <p:cNvPr id="16" name="Straight Arrow Connector 15"/>
            <p:cNvCxnSpPr>
              <a:stCxn id="15" idx="3"/>
            </p:cNvCxnSpPr>
            <p:nvPr/>
          </p:nvCxnSpPr>
          <p:spPr>
            <a:xfrm>
              <a:off x="2195736" y="5481228"/>
              <a:ext cx="2088232" cy="4680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03512" y="2877181"/>
            <a:ext cx="3960440" cy="1512168"/>
            <a:chOff x="179512" y="2780928"/>
            <a:chExt cx="3960440" cy="1512168"/>
          </a:xfrm>
        </p:grpSpPr>
        <p:sp>
          <p:nvSpPr>
            <p:cNvPr id="18" name="Rounded Rectangle 17"/>
            <p:cNvSpPr/>
            <p:nvPr/>
          </p:nvSpPr>
          <p:spPr>
            <a:xfrm>
              <a:off x="179512" y="2780928"/>
              <a:ext cx="2016224"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Spillages in setting up the test tubes</a:t>
              </a:r>
            </a:p>
          </p:txBody>
        </p:sp>
        <p:cxnSp>
          <p:nvCxnSpPr>
            <p:cNvPr id="19" name="Straight Arrow Connector 18"/>
            <p:cNvCxnSpPr>
              <a:stCxn id="18" idx="3"/>
            </p:cNvCxnSpPr>
            <p:nvPr/>
          </p:nvCxnSpPr>
          <p:spPr>
            <a:xfrm flipV="1">
              <a:off x="2195736" y="3212976"/>
              <a:ext cx="1944216" cy="3240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17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200"/>
                            </p:stCondLst>
                            <p:childTnLst>
                              <p:par>
                                <p:cTn id="11" presetID="1" presetClass="entr" presetSubtype="0" fill="hold" nodeType="afterEffect">
                                  <p:stCondLst>
                                    <p:cond delay="12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400"/>
                            </p:stCondLst>
                            <p:childTnLst>
                              <p:par>
                                <p:cTn id="14" presetID="1" presetClass="entr" presetSubtype="0" fill="hold" nodeType="afterEffect">
                                  <p:stCondLst>
                                    <p:cond delay="12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3600"/>
                            </p:stCondLst>
                            <p:childTnLst>
                              <p:par>
                                <p:cTn id="17" presetID="1" presetClass="entr" presetSubtype="0" fill="hold" nodeType="afterEffect">
                                  <p:stCondLst>
                                    <p:cond delay="12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Simplifying equipment</a:t>
            </a:r>
          </a:p>
        </p:txBody>
      </p:sp>
      <p:sp>
        <p:nvSpPr>
          <p:cNvPr id="3" name="Slide Number Placeholder 2"/>
          <p:cNvSpPr>
            <a:spLocks noGrp="1"/>
          </p:cNvSpPr>
          <p:nvPr>
            <p:ph type="sldNum" sz="quarter" idx="12"/>
          </p:nvPr>
        </p:nvSpPr>
        <p:spPr/>
        <p:txBody>
          <a:bodyPr/>
          <a:lstStyle/>
          <a:p>
            <a:pPr>
              <a:spcBef>
                <a:spcPct val="20000"/>
              </a:spcBef>
              <a:buFont typeface="Arial" panose="020B0604020202020204" pitchFamily="34" charset="0"/>
              <a:buNone/>
            </a:pPr>
            <a:fld id="{4AF0503D-04B7-4A8B-9A25-B27FE40E5740}" type="slidenum">
              <a:rPr lang="en-GB" smtClean="0"/>
              <a:pPr>
                <a:spcBef>
                  <a:spcPct val="20000"/>
                </a:spcBef>
                <a:buFont typeface="Arial" panose="020B0604020202020204" pitchFamily="34" charset="0"/>
                <a:buNone/>
              </a:pPr>
              <a:t>24</a:t>
            </a:fld>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7610" y="1484784"/>
            <a:ext cx="7632848" cy="43513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04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Split attention – a demonstration</a:t>
            </a:r>
          </a:p>
        </p:txBody>
      </p:sp>
      <p:sp>
        <p:nvSpPr>
          <p:cNvPr id="3" name="Content Placeholder 2"/>
          <p:cNvSpPr>
            <a:spLocks noGrp="1"/>
          </p:cNvSpPr>
          <p:nvPr>
            <p:ph idx="1"/>
          </p:nvPr>
        </p:nvSpPr>
        <p:spPr/>
        <p:txBody>
          <a:bodyPr>
            <a:normAutofit/>
          </a:bodyPr>
          <a:lstStyle/>
          <a:p>
            <a:pPr marL="0" indent="0">
              <a:buNone/>
            </a:pPr>
            <a:r>
              <a:rPr lang="en-GB" sz="2800" dirty="0"/>
              <a:t>Time how long it take you to:</a:t>
            </a:r>
          </a:p>
          <a:p>
            <a:endParaRPr lang="en-GB" sz="2800" dirty="0"/>
          </a:p>
          <a:p>
            <a:pPr marL="0" indent="0" algn="ctr">
              <a:buNone/>
            </a:pPr>
            <a:r>
              <a:rPr lang="en-GB" sz="2800" b="1" dirty="0"/>
              <a:t>Write out all the numbers from 1 to 26 in order, left to right.</a:t>
            </a:r>
          </a:p>
          <a:p>
            <a:pPr marL="0" indent="0" algn="ctr">
              <a:buNone/>
            </a:pPr>
            <a:r>
              <a:rPr lang="en-GB" sz="2800" b="1" dirty="0"/>
              <a:t>---THEN---</a:t>
            </a:r>
          </a:p>
          <a:p>
            <a:pPr marL="0" indent="0" algn="ctr">
              <a:buNone/>
            </a:pPr>
            <a:r>
              <a:rPr lang="en-GB" sz="2800" b="1" dirty="0"/>
              <a:t>Write out all the letters from A to Z in order, left to right.</a:t>
            </a:r>
          </a:p>
          <a:p>
            <a:pPr marL="0" indent="0">
              <a:buNone/>
            </a:pPr>
            <a:endParaRPr lang="en-GB" sz="2800" dirty="0"/>
          </a:p>
          <a:p>
            <a:pPr marL="0" indent="0">
              <a:buNone/>
            </a:pPr>
            <a:r>
              <a:rPr lang="en-GB" sz="2800" dirty="0"/>
              <a:t>Make a note of how long that took.</a:t>
            </a:r>
          </a:p>
          <a:p>
            <a:pPr marL="0" indent="0">
              <a:buNone/>
            </a:pPr>
            <a:endParaRPr lang="en-GB" sz="2800" dirty="0"/>
          </a:p>
        </p:txBody>
      </p:sp>
    </p:spTree>
    <p:extLst>
      <p:ext uri="{BB962C8B-B14F-4D97-AF65-F5344CB8AC3E}">
        <p14:creationId xmlns:p14="http://schemas.microsoft.com/office/powerpoint/2010/main" val="353134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Split attention – a demonstration</a:t>
            </a:r>
          </a:p>
        </p:txBody>
      </p:sp>
      <p:sp>
        <p:nvSpPr>
          <p:cNvPr id="3" name="Content Placeholder 2"/>
          <p:cNvSpPr>
            <a:spLocks noGrp="1"/>
          </p:cNvSpPr>
          <p:nvPr>
            <p:ph idx="1"/>
          </p:nvPr>
        </p:nvSpPr>
        <p:spPr/>
        <p:txBody>
          <a:bodyPr>
            <a:normAutofit/>
          </a:bodyPr>
          <a:lstStyle/>
          <a:p>
            <a:r>
              <a:rPr lang="en-GB" sz="3200" dirty="0"/>
              <a:t>Without looking at your previous work…</a:t>
            </a:r>
          </a:p>
          <a:p>
            <a:r>
              <a:rPr lang="en-GB" sz="3200" dirty="0"/>
              <a:t>Time how long it takes you to:</a:t>
            </a:r>
          </a:p>
          <a:p>
            <a:endParaRPr lang="en-GB" sz="3200" dirty="0"/>
          </a:p>
          <a:p>
            <a:pPr marL="0" indent="0" algn="ctr">
              <a:buNone/>
            </a:pPr>
            <a:r>
              <a:rPr lang="en-GB" sz="3200" b="1" dirty="0"/>
              <a:t>Write out A1, B2, C3 through to Z26, in order, left to right.</a:t>
            </a:r>
          </a:p>
          <a:p>
            <a:pPr marL="0" indent="0">
              <a:buNone/>
            </a:pPr>
            <a:endParaRPr lang="en-GB" sz="3200" dirty="0"/>
          </a:p>
          <a:p>
            <a:pPr marL="0" indent="0">
              <a:buNone/>
            </a:pPr>
            <a:r>
              <a:rPr lang="en-GB" sz="3200" u="sng" dirty="0"/>
              <a:t>Compare with your previous time</a:t>
            </a:r>
            <a:r>
              <a:rPr lang="en-GB" sz="3200" dirty="0"/>
              <a:t>.</a:t>
            </a:r>
          </a:p>
          <a:p>
            <a:pPr marL="0" indent="0">
              <a:buNone/>
            </a:pPr>
            <a:endParaRPr lang="en-GB" sz="3200" dirty="0"/>
          </a:p>
        </p:txBody>
      </p:sp>
    </p:spTree>
    <p:extLst>
      <p:ext uri="{BB962C8B-B14F-4D97-AF65-F5344CB8AC3E}">
        <p14:creationId xmlns:p14="http://schemas.microsoft.com/office/powerpoint/2010/main" val="252983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model of memory</a:t>
            </a:r>
          </a:p>
        </p:txBody>
      </p:sp>
      <p:sp>
        <p:nvSpPr>
          <p:cNvPr id="4" name="Content Placeholder 2"/>
          <p:cNvSpPr txBox="1">
            <a:spLocks/>
          </p:cNvSpPr>
          <p:nvPr/>
        </p:nvSpPr>
        <p:spPr>
          <a:xfrm>
            <a:off x="181935" y="5890217"/>
            <a:ext cx="7678914" cy="5040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GB" sz="1200"/>
              <a:t>Baddeley. A., The episodic buffer: a new component of working memory?, </a:t>
            </a:r>
            <a:r>
              <a:rPr lang="en-GB" sz="1200" i="1"/>
              <a:t>Trends in Cognitive Science, </a:t>
            </a:r>
            <a:r>
              <a:rPr lang="en-GB" sz="1200"/>
              <a:t>2000, </a:t>
            </a:r>
            <a:r>
              <a:rPr lang="en-GB" sz="1200" b="1"/>
              <a:t>4</a:t>
            </a:r>
            <a:r>
              <a:rPr lang="en-GB" sz="1200"/>
              <a:t>(11), 417-23 - </a:t>
            </a:r>
            <a:r>
              <a:rPr lang="en-GB" sz="1200">
                <a:hlinkClick r:id="rId2"/>
              </a:rPr>
              <a:t>http://www.sciencedirect.com/science/article/pii/S1364661300015382</a:t>
            </a:r>
            <a:endParaRPr lang="en-GB" sz="1200" dirty="0"/>
          </a:p>
        </p:txBody>
      </p:sp>
      <p:grpSp>
        <p:nvGrpSpPr>
          <p:cNvPr id="5" name="Group 4"/>
          <p:cNvGrpSpPr/>
          <p:nvPr/>
        </p:nvGrpSpPr>
        <p:grpSpPr>
          <a:xfrm>
            <a:off x="4170531" y="2424460"/>
            <a:ext cx="1872208" cy="1790602"/>
            <a:chOff x="2411760" y="2070446"/>
            <a:chExt cx="1872208" cy="1790602"/>
          </a:xfrm>
        </p:grpSpPr>
        <p:sp>
          <p:nvSpPr>
            <p:cNvPr id="6" name="Rectangle 5"/>
            <p:cNvSpPr/>
            <p:nvPr/>
          </p:nvSpPr>
          <p:spPr>
            <a:xfrm>
              <a:off x="2411760" y="2780928"/>
              <a:ext cx="1872208"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episodic buffer</a:t>
              </a:r>
            </a:p>
          </p:txBody>
        </p:sp>
        <p:cxnSp>
          <p:nvCxnSpPr>
            <p:cNvPr id="7" name="Straight Arrow Connector 6"/>
            <p:cNvCxnSpPr>
              <a:stCxn id="9" idx="4"/>
              <a:endCxn id="6" idx="0"/>
            </p:cNvCxnSpPr>
            <p:nvPr/>
          </p:nvCxnSpPr>
          <p:spPr>
            <a:xfrm>
              <a:off x="3347864" y="2070446"/>
              <a:ext cx="0" cy="710482"/>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2913223" y="1510060"/>
            <a:ext cx="4320480" cy="1647901"/>
            <a:chOff x="1187624" y="1124218"/>
            <a:chExt cx="4320480" cy="1647901"/>
          </a:xfrm>
        </p:grpSpPr>
        <p:sp>
          <p:nvSpPr>
            <p:cNvPr id="9" name="Oval 8"/>
            <p:cNvSpPr/>
            <p:nvPr/>
          </p:nvSpPr>
          <p:spPr>
            <a:xfrm>
              <a:off x="2372924" y="1124218"/>
              <a:ext cx="2016224"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central executive</a:t>
              </a:r>
            </a:p>
          </p:txBody>
        </p:sp>
        <p:cxnSp>
          <p:nvCxnSpPr>
            <p:cNvPr id="10" name="Straight Arrow Connector 9"/>
            <p:cNvCxnSpPr>
              <a:stCxn id="9" idx="3"/>
              <a:endCxn id="32" idx="0"/>
            </p:cNvCxnSpPr>
            <p:nvPr/>
          </p:nvCxnSpPr>
          <p:spPr>
            <a:xfrm flipH="1">
              <a:off x="1187624" y="1904707"/>
              <a:ext cx="1480569" cy="867412"/>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5"/>
              <a:endCxn id="33" idx="0"/>
            </p:cNvCxnSpPr>
            <p:nvPr/>
          </p:nvCxnSpPr>
          <p:spPr>
            <a:xfrm>
              <a:off x="4093879" y="1904707"/>
              <a:ext cx="1414225" cy="867412"/>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032193" y="4952254"/>
            <a:ext cx="6192688" cy="779143"/>
            <a:chOff x="251520" y="4725144"/>
            <a:chExt cx="6192688" cy="1080120"/>
          </a:xfrm>
        </p:grpSpPr>
        <p:grpSp>
          <p:nvGrpSpPr>
            <p:cNvPr id="13" name="Group 12"/>
            <p:cNvGrpSpPr/>
            <p:nvPr/>
          </p:nvGrpSpPr>
          <p:grpSpPr>
            <a:xfrm>
              <a:off x="251520" y="4725144"/>
              <a:ext cx="6192688" cy="1080120"/>
              <a:chOff x="251520" y="4293096"/>
              <a:chExt cx="6192688" cy="1080120"/>
            </a:xfrm>
          </p:grpSpPr>
          <p:sp>
            <p:nvSpPr>
              <p:cNvPr id="16" name="Rectangle 15"/>
              <p:cNvSpPr/>
              <p:nvPr/>
            </p:nvSpPr>
            <p:spPr>
              <a:xfrm>
                <a:off x="251520" y="4293096"/>
                <a:ext cx="6192688"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endParaRPr>
              </a:p>
            </p:txBody>
          </p:sp>
          <p:sp>
            <p:nvSpPr>
              <p:cNvPr id="17" name="Rectangle 16"/>
              <p:cNvSpPr/>
              <p:nvPr/>
            </p:nvSpPr>
            <p:spPr>
              <a:xfrm>
                <a:off x="539552" y="4365104"/>
                <a:ext cx="1224136"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semantics (general knowledge)</a:t>
                </a:r>
              </a:p>
            </p:txBody>
          </p:sp>
          <p:sp>
            <p:nvSpPr>
              <p:cNvPr id="18" name="Rectangle 17"/>
              <p:cNvSpPr/>
              <p:nvPr/>
            </p:nvSpPr>
            <p:spPr>
              <a:xfrm>
                <a:off x="2483768" y="4365104"/>
                <a:ext cx="172819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episodic (events)</a:t>
                </a:r>
              </a:p>
            </p:txBody>
          </p:sp>
          <p:sp>
            <p:nvSpPr>
              <p:cNvPr id="19" name="Rectangle 18"/>
              <p:cNvSpPr/>
              <p:nvPr/>
            </p:nvSpPr>
            <p:spPr>
              <a:xfrm>
                <a:off x="4932040" y="4365104"/>
                <a:ext cx="1224136"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procedural (how to)</a:t>
                </a:r>
              </a:p>
            </p:txBody>
          </p:sp>
        </p:grpSp>
        <p:cxnSp>
          <p:nvCxnSpPr>
            <p:cNvPr id="14" name="Straight Arrow Connector 13"/>
            <p:cNvCxnSpPr>
              <a:stCxn id="17" idx="3"/>
              <a:endCxn id="18" idx="1"/>
            </p:cNvCxnSpPr>
            <p:nvPr/>
          </p:nvCxnSpPr>
          <p:spPr>
            <a:xfrm>
              <a:off x="1763688" y="5265204"/>
              <a:ext cx="720080" cy="0"/>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8" idx="3"/>
              <a:endCxn id="19" idx="1"/>
            </p:cNvCxnSpPr>
            <p:nvPr/>
          </p:nvCxnSpPr>
          <p:spPr>
            <a:xfrm>
              <a:off x="4211960" y="5265204"/>
              <a:ext cx="720080" cy="0"/>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913223" y="4215062"/>
            <a:ext cx="4320480" cy="737192"/>
            <a:chOff x="2913223" y="4215062"/>
            <a:chExt cx="4320480" cy="737192"/>
          </a:xfrm>
        </p:grpSpPr>
        <p:cxnSp>
          <p:nvCxnSpPr>
            <p:cNvPr id="21" name="Straight Arrow Connector 20"/>
            <p:cNvCxnSpPr>
              <a:endCxn id="32" idx="2"/>
            </p:cNvCxnSpPr>
            <p:nvPr/>
          </p:nvCxnSpPr>
          <p:spPr>
            <a:xfrm flipH="1" flipV="1">
              <a:off x="2913223" y="4238081"/>
              <a:ext cx="1257308" cy="714173"/>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0"/>
              <a:endCxn id="6" idx="2"/>
            </p:cNvCxnSpPr>
            <p:nvPr/>
          </p:nvCxnSpPr>
          <p:spPr>
            <a:xfrm flipH="1" flipV="1">
              <a:off x="5106635" y="4215062"/>
              <a:ext cx="21902" cy="737192"/>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3" idx="2"/>
            </p:cNvCxnSpPr>
            <p:nvPr/>
          </p:nvCxnSpPr>
          <p:spPr>
            <a:xfrm flipV="1">
              <a:off x="6114747" y="4238081"/>
              <a:ext cx="1118956" cy="714173"/>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8512913" y="1357761"/>
            <a:ext cx="2088072" cy="2880320"/>
            <a:chOff x="8512913" y="1050878"/>
            <a:chExt cx="2088072" cy="2880320"/>
          </a:xfrm>
        </p:grpSpPr>
        <p:sp>
          <p:nvSpPr>
            <p:cNvPr id="24" name="TextBox 23"/>
            <p:cNvSpPr txBox="1"/>
            <p:nvPr/>
          </p:nvSpPr>
          <p:spPr>
            <a:xfrm>
              <a:off x="9160985" y="1842966"/>
              <a:ext cx="14400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Working memory ‘Fluid systems’</a:t>
              </a:r>
            </a:p>
          </p:txBody>
        </p:sp>
        <p:sp>
          <p:nvSpPr>
            <p:cNvPr id="25" name="Right Brace 24"/>
            <p:cNvSpPr/>
            <p:nvPr/>
          </p:nvSpPr>
          <p:spPr>
            <a:xfrm>
              <a:off x="8512913" y="1050878"/>
              <a:ext cx="504056" cy="28803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41"/>
          <p:cNvGrpSpPr/>
          <p:nvPr/>
        </p:nvGrpSpPr>
        <p:grpSpPr>
          <a:xfrm>
            <a:off x="8512913" y="4435254"/>
            <a:ext cx="2160080" cy="1584176"/>
            <a:chOff x="8512913" y="4435254"/>
            <a:chExt cx="2160080" cy="1584176"/>
          </a:xfrm>
        </p:grpSpPr>
        <p:sp>
          <p:nvSpPr>
            <p:cNvPr id="26" name="TextBox 25"/>
            <p:cNvSpPr txBox="1"/>
            <p:nvPr/>
          </p:nvSpPr>
          <p:spPr>
            <a:xfrm>
              <a:off x="9232993" y="4651278"/>
              <a:ext cx="14400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t>Long term memory ‘Crystallised systems’</a:t>
              </a:r>
            </a:p>
          </p:txBody>
        </p:sp>
        <p:sp>
          <p:nvSpPr>
            <p:cNvPr id="27" name="Right Brace 26"/>
            <p:cNvSpPr/>
            <p:nvPr/>
          </p:nvSpPr>
          <p:spPr>
            <a:xfrm>
              <a:off x="8512913" y="4435254"/>
              <a:ext cx="504056" cy="15841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8" name="Group 27"/>
          <p:cNvGrpSpPr/>
          <p:nvPr/>
        </p:nvGrpSpPr>
        <p:grpSpPr>
          <a:xfrm>
            <a:off x="1905111" y="2653905"/>
            <a:ext cx="6610647" cy="1584176"/>
            <a:chOff x="179512" y="2276872"/>
            <a:chExt cx="6610647" cy="1584176"/>
          </a:xfrm>
        </p:grpSpPr>
        <p:grpSp>
          <p:nvGrpSpPr>
            <p:cNvPr id="29" name="Group 28"/>
            <p:cNvGrpSpPr/>
            <p:nvPr/>
          </p:nvGrpSpPr>
          <p:grpSpPr>
            <a:xfrm>
              <a:off x="251520" y="2780928"/>
              <a:ext cx="6192688" cy="1080120"/>
              <a:chOff x="251520" y="2780928"/>
              <a:chExt cx="6192688" cy="1080120"/>
            </a:xfrm>
          </p:grpSpPr>
          <p:sp>
            <p:nvSpPr>
              <p:cNvPr id="32" name="Rectangle 31"/>
              <p:cNvSpPr/>
              <p:nvPr/>
            </p:nvSpPr>
            <p:spPr>
              <a:xfrm>
                <a:off x="251520" y="2780928"/>
                <a:ext cx="1872208"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tx1"/>
                    </a:solidFill>
                  </a:rPr>
                  <a:t>visuospatial</a:t>
                </a:r>
                <a:endParaRPr lang="en-GB" sz="2000" dirty="0">
                  <a:solidFill>
                    <a:schemeClr val="tx1"/>
                  </a:solidFill>
                </a:endParaRPr>
              </a:p>
              <a:p>
                <a:pPr algn="ctr"/>
                <a:r>
                  <a:rPr lang="en-GB" sz="2000" dirty="0">
                    <a:solidFill>
                      <a:schemeClr val="tx1"/>
                    </a:solidFill>
                  </a:rPr>
                  <a:t>sketchpad</a:t>
                </a:r>
              </a:p>
            </p:txBody>
          </p:sp>
          <p:sp>
            <p:nvSpPr>
              <p:cNvPr id="33" name="Rectangle 32"/>
              <p:cNvSpPr/>
              <p:nvPr/>
            </p:nvSpPr>
            <p:spPr>
              <a:xfrm>
                <a:off x="4572000" y="2780928"/>
                <a:ext cx="1872208"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phonological loop</a:t>
                </a:r>
              </a:p>
            </p:txBody>
          </p:sp>
        </p:grpSp>
        <p:pic>
          <p:nvPicPr>
            <p:cNvPr id="30"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512" y="2580413"/>
              <a:ext cx="648072" cy="488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8184" y="2276872"/>
              <a:ext cx="5619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9282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Extraneous load – the split-attention effect</a:t>
            </a:r>
          </a:p>
        </p:txBody>
      </p:sp>
      <p:sp>
        <p:nvSpPr>
          <p:cNvPr id="4" name="TextBox 3"/>
          <p:cNvSpPr txBox="1"/>
          <p:nvPr/>
        </p:nvSpPr>
        <p:spPr>
          <a:xfrm>
            <a:off x="0" y="5932608"/>
            <a:ext cx="8301789" cy="461665"/>
          </a:xfrm>
          <a:prstGeom prst="rect">
            <a:avLst/>
          </a:prstGeom>
          <a:noFill/>
        </p:spPr>
        <p:txBody>
          <a:bodyPr wrap="square" rtlCol="0">
            <a:spAutoFit/>
          </a:bodyPr>
          <a:lstStyle/>
          <a:p>
            <a:r>
              <a:rPr lang="en-GB" sz="1200" dirty="0">
                <a:solidFill>
                  <a:srgbClr val="000000"/>
                </a:solidFill>
                <a:latin typeface="Arial"/>
                <a:ea typeface="Arial"/>
                <a:cs typeface="Arial"/>
                <a:sym typeface="Arial"/>
              </a:rPr>
              <a:t>Rebecca Torrance Jenkins, </a:t>
            </a:r>
            <a:r>
              <a:rPr lang="en-GB" sz="1200" i="1" dirty="0">
                <a:solidFill>
                  <a:srgbClr val="000000"/>
                </a:solidFill>
                <a:latin typeface="Arial"/>
                <a:ea typeface="Arial"/>
                <a:cs typeface="Arial"/>
                <a:sym typeface="Arial"/>
              </a:rPr>
              <a:t>Using educational neuroscience and</a:t>
            </a:r>
            <a:br>
              <a:rPr lang="en-GB" sz="1200" i="1" dirty="0">
                <a:solidFill>
                  <a:srgbClr val="000000"/>
                </a:solidFill>
                <a:latin typeface="Arial"/>
                <a:ea typeface="Arial"/>
                <a:cs typeface="Arial"/>
                <a:sym typeface="Arial"/>
              </a:rPr>
            </a:br>
            <a:r>
              <a:rPr lang="en-GB" sz="1200" i="1" dirty="0">
                <a:solidFill>
                  <a:srgbClr val="000000"/>
                </a:solidFill>
                <a:latin typeface="Arial"/>
                <a:ea typeface="Arial"/>
                <a:cs typeface="Arial"/>
                <a:sym typeface="Arial"/>
              </a:rPr>
              <a:t>psychology to teach science Part 1</a:t>
            </a:r>
            <a:r>
              <a:rPr lang="en-GB" sz="1200" dirty="0">
                <a:solidFill>
                  <a:srgbClr val="000000"/>
                </a:solidFill>
                <a:latin typeface="Arial"/>
                <a:ea typeface="Arial"/>
                <a:cs typeface="Arial"/>
                <a:sym typeface="Arial"/>
              </a:rPr>
              <a:t>.</a:t>
            </a:r>
            <a:r>
              <a:rPr lang="en-GB" sz="1200" b="1" dirty="0">
                <a:solidFill>
                  <a:srgbClr val="000000"/>
                </a:solidFill>
                <a:latin typeface="Arial"/>
                <a:ea typeface="Arial"/>
                <a:cs typeface="Arial"/>
                <a:sym typeface="Arial"/>
              </a:rPr>
              <a:t> SSR December 2017</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381" y="1276100"/>
            <a:ext cx="9162197" cy="4656508"/>
          </a:xfrm>
          <a:prstGeom prst="rect">
            <a:avLst/>
          </a:prstGeom>
        </p:spPr>
      </p:pic>
    </p:spTree>
    <p:extLst>
      <p:ext uri="{BB962C8B-B14F-4D97-AF65-F5344CB8AC3E}">
        <p14:creationId xmlns:p14="http://schemas.microsoft.com/office/powerpoint/2010/main" val="926025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46897"/>
          </a:xfrm>
        </p:spPr>
        <p:txBody>
          <a:bodyPr>
            <a:normAutofit/>
          </a:bodyPr>
          <a:lstStyle/>
          <a:p>
            <a:r>
              <a:rPr lang="en-GB" dirty="0"/>
              <a:t>Integrated Instructions – </a:t>
            </a:r>
            <a:r>
              <a:rPr lang="en-GB" dirty="0" err="1"/>
              <a:t>Deschri</a:t>
            </a:r>
            <a:r>
              <a:rPr lang="en-GB" dirty="0"/>
              <a:t> </a:t>
            </a:r>
            <a:r>
              <a:rPr lang="en-GB" i="1" dirty="0"/>
              <a:t>et al</a:t>
            </a:r>
            <a:r>
              <a:rPr lang="en-GB" dirty="0"/>
              <a:t> </a:t>
            </a:r>
          </a:p>
        </p:txBody>
      </p:sp>
      <p:pic>
        <p:nvPicPr>
          <p:cNvPr id="6" name="Picture 5"/>
          <p:cNvPicPr>
            <a:picLocks noChangeAspect="1"/>
          </p:cNvPicPr>
          <p:nvPr/>
        </p:nvPicPr>
        <p:blipFill>
          <a:blip r:embed="rId3"/>
          <a:stretch>
            <a:fillRect/>
          </a:stretch>
        </p:blipFill>
        <p:spPr>
          <a:xfrm>
            <a:off x="8031480" y="2005012"/>
            <a:ext cx="3124200" cy="3267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stretch>
            <a:fillRect/>
          </a:stretch>
        </p:blipFill>
        <p:spPr>
          <a:xfrm>
            <a:off x="697230" y="2662236"/>
            <a:ext cx="6153150"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p:cNvSpPr txBox="1">
            <a:spLocks/>
          </p:cNvSpPr>
          <p:nvPr/>
        </p:nvSpPr>
        <p:spPr>
          <a:xfrm>
            <a:off x="0" y="5848617"/>
            <a:ext cx="7246866" cy="50405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lang="en-US" sz="3200" kern="1200" dirty="0" smtClean="0">
                <a:solidFill>
                  <a:srgbClr val="1F224E"/>
                </a:solidFill>
                <a:latin typeface="Myriad Pro"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2800" kern="1200" dirty="0" smtClean="0">
                <a:solidFill>
                  <a:srgbClr val="1F224E"/>
                </a:solidFill>
                <a:latin typeface="Myriad Pro"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lang="en-US" sz="2400" kern="1200" dirty="0" smtClean="0">
                <a:solidFill>
                  <a:srgbClr val="1F224E"/>
                </a:solidFill>
                <a:latin typeface="Myriad Pro"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2000" kern="1200" dirty="0" smtClean="0">
                <a:solidFill>
                  <a:srgbClr val="1F224E"/>
                </a:solidFill>
                <a:latin typeface="Myriad Pro"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lang="en-GB" sz="2000" kern="1200" dirty="0">
                <a:solidFill>
                  <a:srgbClr val="1F224E"/>
                </a:solidFill>
                <a:latin typeface="Myriad Pro"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100" dirty="0" err="1"/>
              <a:t>Deschri</a:t>
            </a:r>
            <a:r>
              <a:rPr lang="en-GB" sz="1100" dirty="0"/>
              <a:t> </a:t>
            </a:r>
            <a:r>
              <a:rPr lang="en-GB" sz="1100" i="1" dirty="0"/>
              <a:t>et al</a:t>
            </a:r>
            <a:r>
              <a:rPr lang="en-GB" sz="1100" dirty="0"/>
              <a:t> (1997), J Res Sci Teach, 34(9), 891-904: Effect of a Laboratory Manual Design Incorporating Visual</a:t>
            </a:r>
          </a:p>
          <a:p>
            <a:pPr marL="0" indent="0">
              <a:buNone/>
            </a:pPr>
            <a:r>
              <a:rPr lang="en-GB" sz="1100" dirty="0"/>
              <a:t>Information-Processing Aids on Student Learning and Attitudes</a:t>
            </a:r>
            <a:endParaRPr lang="en-GB" sz="1100" i="1" dirty="0"/>
          </a:p>
        </p:txBody>
      </p:sp>
    </p:spTree>
    <p:extLst>
      <p:ext uri="{BB962C8B-B14F-4D97-AF65-F5344CB8AC3E}">
        <p14:creationId xmlns:p14="http://schemas.microsoft.com/office/powerpoint/2010/main" val="4170323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Practical work – a hard ask for students</a:t>
            </a:r>
          </a:p>
        </p:txBody>
      </p:sp>
      <p:pic>
        <p:nvPicPr>
          <p:cNvPr id="5" name="Picture 4"/>
          <p:cNvPicPr>
            <a:picLocks noChangeAspect="1"/>
          </p:cNvPicPr>
          <p:nvPr/>
        </p:nvPicPr>
        <p:blipFill rotWithShape="1">
          <a:blip r:embed="rId2"/>
          <a:srcRect b="8929"/>
          <a:stretch/>
        </p:blipFill>
        <p:spPr>
          <a:xfrm>
            <a:off x="2017535" y="1412776"/>
            <a:ext cx="8217889" cy="3672408"/>
          </a:xfrm>
          <a:prstGeom prst="rect">
            <a:avLst/>
          </a:prstGeom>
        </p:spPr>
      </p:pic>
      <p:sp>
        <p:nvSpPr>
          <p:cNvPr id="6" name="TextBox 5"/>
          <p:cNvSpPr txBox="1"/>
          <p:nvPr/>
        </p:nvSpPr>
        <p:spPr>
          <a:xfrm>
            <a:off x="0" y="5661248"/>
            <a:ext cx="11424592" cy="646331"/>
          </a:xfrm>
          <a:prstGeom prst="rect">
            <a:avLst/>
          </a:prstGeom>
          <a:noFill/>
        </p:spPr>
        <p:txBody>
          <a:bodyPr wrap="square" rtlCol="0">
            <a:spAutoFit/>
          </a:bodyPr>
          <a:lstStyle/>
          <a:p>
            <a:r>
              <a:rPr lang="en-GB"/>
              <a:t>Clark, R., Nguyen, F. &amp; Sweller, J. (2006) Efficiency in Learning: Evidence-Based Guidelines to Manage Cognitive Load. John Wiley &amp; Sons.</a:t>
            </a:r>
            <a:endParaRPr lang="en-GB" dirty="0"/>
          </a:p>
        </p:txBody>
      </p:sp>
    </p:spTree>
    <p:extLst>
      <p:ext uri="{BB962C8B-B14F-4D97-AF65-F5344CB8AC3E}">
        <p14:creationId xmlns:p14="http://schemas.microsoft.com/office/powerpoint/2010/main" val="4211579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46897"/>
          </a:xfrm>
        </p:spPr>
        <p:txBody>
          <a:bodyPr>
            <a:normAutofit/>
          </a:bodyPr>
          <a:lstStyle/>
          <a:p>
            <a:r>
              <a:rPr lang="en-GB" dirty="0"/>
              <a:t>Integrated Instructions </a:t>
            </a:r>
          </a:p>
        </p:txBody>
      </p:sp>
      <p:sp>
        <p:nvSpPr>
          <p:cNvPr id="4" name="Content Placeholder 2"/>
          <p:cNvSpPr>
            <a:spLocks noGrp="1"/>
          </p:cNvSpPr>
          <p:nvPr>
            <p:ph idx="1"/>
          </p:nvPr>
        </p:nvSpPr>
        <p:spPr>
          <a:xfrm>
            <a:off x="1516380" y="1567005"/>
            <a:ext cx="4154376" cy="3076289"/>
          </a:xfrm>
          <a:ln w="28575">
            <a:solidFill>
              <a:srgbClr val="0070C0"/>
            </a:solidFill>
          </a:ln>
        </p:spPr>
        <p:txBody>
          <a:bodyPr lIns="180000" tIns="180000" rIns="180000">
            <a:normAutofit lnSpcReduction="10000"/>
          </a:bodyPr>
          <a:lstStyle/>
          <a:p>
            <a:pPr marL="457200" indent="-457200">
              <a:buFont typeface="+mj-lt"/>
              <a:buAutoNum type="arabicPeriod"/>
            </a:pPr>
            <a:r>
              <a:rPr lang="en-GB" sz="2000" dirty="0"/>
              <a:t>Add 2 cm</a:t>
            </a:r>
            <a:r>
              <a:rPr lang="en-GB" sz="2000" baseline="30000" dirty="0"/>
              <a:t>3</a:t>
            </a:r>
            <a:r>
              <a:rPr lang="en-GB" sz="2000" dirty="0"/>
              <a:t> of 0.2 M sodium chloride solution to a test tube.</a:t>
            </a:r>
          </a:p>
          <a:p>
            <a:pPr marL="457200" indent="-457200">
              <a:buFont typeface="+mj-lt"/>
              <a:buAutoNum type="arabicPeriod"/>
            </a:pPr>
            <a:r>
              <a:rPr lang="en-GB" sz="2000" dirty="0"/>
              <a:t>Add 5 drops of 0.5 M nitric acid to the same test tube.</a:t>
            </a:r>
          </a:p>
          <a:p>
            <a:pPr marL="457200" indent="-457200">
              <a:buFont typeface="+mj-lt"/>
              <a:buAutoNum type="arabicPeriod"/>
            </a:pPr>
            <a:r>
              <a:rPr lang="en-GB" sz="2000" dirty="0"/>
              <a:t>Add 5 drops of 0.1 M silver nitrate solution to the same test tube.</a:t>
            </a:r>
          </a:p>
          <a:p>
            <a:pPr marL="457200" indent="-457200">
              <a:buFont typeface="+mj-lt"/>
              <a:buAutoNum type="arabicPeriod"/>
            </a:pPr>
            <a:r>
              <a:rPr lang="en-GB" sz="2000" dirty="0"/>
              <a:t>Make and record your observations.</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26480" y="2171481"/>
            <a:ext cx="4687979" cy="393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63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Split attention in practical work</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4147" y="1266667"/>
            <a:ext cx="2386528" cy="2432047"/>
          </a:xfrm>
          <a:prstGeom prst="rect">
            <a:avLst/>
          </a:prstGeom>
        </p:spPr>
      </p:pic>
      <p:sp>
        <p:nvSpPr>
          <p:cNvPr id="6" name="TextBox 5"/>
          <p:cNvSpPr txBox="1"/>
          <p:nvPr/>
        </p:nvSpPr>
        <p:spPr>
          <a:xfrm>
            <a:off x="3716157" y="1266667"/>
            <a:ext cx="8098853" cy="4616648"/>
          </a:xfrm>
          <a:prstGeom prst="rect">
            <a:avLst/>
          </a:prstGeom>
          <a:noFill/>
        </p:spPr>
        <p:txBody>
          <a:bodyPr wrap="square" rtlCol="0">
            <a:spAutoFit/>
          </a:bodyPr>
          <a:lstStyle/>
          <a:p>
            <a:r>
              <a:rPr lang="en-GB" sz="1400" b="1" dirty="0"/>
              <a:t>a </a:t>
            </a:r>
            <a:r>
              <a:rPr lang="en-GB" sz="1400" dirty="0"/>
              <a:t>Add 20 cm3 of the 0.5 M </a:t>
            </a:r>
            <a:r>
              <a:rPr lang="en-GB" sz="1400" dirty="0" err="1"/>
              <a:t>sulfuric</a:t>
            </a:r>
            <a:r>
              <a:rPr lang="en-GB" sz="1400" dirty="0"/>
              <a:t> acid to the 100 cm3 beaker. Heat carefully on the tripod with a gentle blue flame until nearly boiling.</a:t>
            </a:r>
          </a:p>
          <a:p>
            <a:r>
              <a:rPr lang="en-GB" sz="1400" b="1" dirty="0"/>
              <a:t>b </a:t>
            </a:r>
            <a:r>
              <a:rPr lang="en-GB" sz="1400" dirty="0"/>
              <a:t>When the acid is hot enough (just before it starts to boil), use a spatula to add small portions of</a:t>
            </a:r>
          </a:p>
          <a:p>
            <a:r>
              <a:rPr lang="en-GB" sz="1400" dirty="0"/>
              <a:t>copper(II) oxide to the beaker. Stir the mixture gently for up to half a minute after each addition.</a:t>
            </a:r>
          </a:p>
          <a:p>
            <a:r>
              <a:rPr lang="en-GB" sz="1400" b="1" dirty="0"/>
              <a:t>c </a:t>
            </a:r>
            <a:r>
              <a:rPr lang="en-GB" sz="1400" dirty="0"/>
              <a:t>When all the copper(II) oxide has been added, continue to heat gently for 1 to 2 minutes to ensure reaction is complete. Then turn out the Bunsen burner. It may be wise to check (using pH or litmus paper) that no acid remains. If the acid has not been hot enough, excess acid can co-exist with copper oxide.</a:t>
            </a:r>
          </a:p>
          <a:p>
            <a:r>
              <a:rPr lang="en-GB" sz="1400" b="1" dirty="0"/>
              <a:t>d </a:t>
            </a:r>
            <a:r>
              <a:rPr lang="en-GB" sz="1400" dirty="0"/>
              <a:t>Allow the beaker to cool slightly while you set up Stage 2.</a:t>
            </a:r>
          </a:p>
          <a:p>
            <a:r>
              <a:rPr lang="en-GB" sz="1400" b="1" dirty="0"/>
              <a:t>Stage 2</a:t>
            </a:r>
          </a:p>
          <a:p>
            <a:r>
              <a:rPr lang="en-GB" sz="1400" b="1" dirty="0"/>
              <a:t>e </a:t>
            </a:r>
            <a:r>
              <a:rPr lang="en-GB" sz="1400" dirty="0"/>
              <a:t>Place the filter funnel in the neck of the conical flask.</a:t>
            </a:r>
          </a:p>
          <a:p>
            <a:r>
              <a:rPr lang="en-GB" sz="1400" b="1" dirty="0"/>
              <a:t>f </a:t>
            </a:r>
            <a:r>
              <a:rPr lang="en-GB" sz="1400" dirty="0"/>
              <a:t>Fold the filter paper to fit the filter funnel, and put it in the funnel.</a:t>
            </a:r>
          </a:p>
          <a:p>
            <a:r>
              <a:rPr lang="en-GB" sz="1400" b="1" dirty="0"/>
              <a:t>g </a:t>
            </a:r>
            <a:r>
              <a:rPr lang="en-GB" sz="1400" dirty="0"/>
              <a:t>Make sure the beaker is cool enough to hold at the top. The contents should still be hot.</a:t>
            </a:r>
          </a:p>
          <a:p>
            <a:r>
              <a:rPr lang="en-GB" sz="1400" b="1" dirty="0"/>
              <a:t>h </a:t>
            </a:r>
            <a:r>
              <a:rPr lang="en-GB" sz="1400" dirty="0"/>
              <a:t>Gently swirl the contents to mix, and then pour into the filter paper in the funnel. Allow to filter through.</a:t>
            </a:r>
          </a:p>
          <a:p>
            <a:r>
              <a:rPr lang="en-GB" sz="1400" b="1" dirty="0" err="1"/>
              <a:t>i</a:t>
            </a:r>
            <a:r>
              <a:rPr lang="en-GB" sz="1400" b="1" dirty="0"/>
              <a:t> </a:t>
            </a:r>
            <a:r>
              <a:rPr lang="en-GB" sz="1400" dirty="0"/>
              <a:t>A clear blue solution should collect in the flask. If the solution is not clear, and black powder remains in it, you will need to repeat the filtration.</a:t>
            </a:r>
          </a:p>
          <a:p>
            <a:r>
              <a:rPr lang="en-GB" sz="1400" b="1" dirty="0"/>
              <a:t>Stage 3 (optional)</a:t>
            </a:r>
          </a:p>
          <a:p>
            <a:r>
              <a:rPr lang="en-GB" sz="1400" b="1" dirty="0"/>
              <a:t>j </a:t>
            </a:r>
            <a:r>
              <a:rPr lang="en-GB" sz="1400" dirty="0"/>
              <a:t>Rinse the beaker, and pour the clear blue solution back into it. Label the beaker with your name(s). Leave the beaker in a warm place, where it won't be disturbed, for a week or so. This will enable most of the water to evaporate. would fill with toxic fumes.</a:t>
            </a:r>
          </a:p>
          <a:p>
            <a:r>
              <a:rPr lang="en-GB" sz="1400" b="1" dirty="0"/>
              <a:t>k </a:t>
            </a:r>
            <a:r>
              <a:rPr lang="en-GB" sz="1400" dirty="0"/>
              <a:t>Before all the water has evaporated, you should find some crystals forming on the bottom of the</a:t>
            </a:r>
          </a:p>
          <a:p>
            <a:r>
              <a:rPr lang="en-GB" sz="1400" dirty="0"/>
              <a:t>beaker. Filter the solution. Collect the crystals from the filter paper onto a paper towel.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667" y="3950349"/>
            <a:ext cx="3048218" cy="1641348"/>
          </a:xfrm>
          <a:prstGeom prst="rect">
            <a:avLst/>
          </a:prstGeom>
        </p:spPr>
      </p:pic>
      <p:sp>
        <p:nvSpPr>
          <p:cNvPr id="8" name="Rectangle 7"/>
          <p:cNvSpPr/>
          <p:nvPr/>
        </p:nvSpPr>
        <p:spPr>
          <a:xfrm>
            <a:off x="0" y="6128358"/>
            <a:ext cx="7679814" cy="246221"/>
          </a:xfrm>
          <a:prstGeom prst="rect">
            <a:avLst/>
          </a:prstGeom>
        </p:spPr>
        <p:txBody>
          <a:bodyPr wrap="square">
            <a:spAutoFit/>
          </a:bodyPr>
          <a:lstStyle/>
          <a:p>
            <a:r>
              <a:rPr lang="en-GB" sz="1000" dirty="0"/>
              <a:t>http://www.rsc.org/learn-chemistry/resource/res00001917/reacting-copper-ii-oxide-with-sulfuric-acid?cmpid=CMP00006703</a:t>
            </a:r>
          </a:p>
        </p:txBody>
      </p:sp>
      <p:sp>
        <p:nvSpPr>
          <p:cNvPr id="3" name="Rectangle 2">
            <a:extLst>
              <a:ext uri="{FF2B5EF4-FFF2-40B4-BE49-F238E27FC236}">
                <a16:creationId xmlns:a16="http://schemas.microsoft.com/office/drawing/2014/main" id="{1E978ACF-4D5B-46B5-8577-4058215C8BE0}"/>
              </a:ext>
            </a:extLst>
          </p:cNvPr>
          <p:cNvSpPr/>
          <p:nvPr/>
        </p:nvSpPr>
        <p:spPr>
          <a:xfrm>
            <a:off x="-17927" y="6296456"/>
            <a:ext cx="12432704" cy="584775"/>
          </a:xfrm>
          <a:prstGeom prst="rect">
            <a:avLst/>
          </a:prstGeom>
        </p:spPr>
        <p:txBody>
          <a:bodyPr wrap="square">
            <a:spAutoFit/>
          </a:bodyPr>
          <a:lstStyle/>
          <a:p>
            <a:r>
              <a:rPr lang="en-GB" sz="1600" dirty="0"/>
              <a:t>Cook, M.P., 2006. Visual representations in science education: The influence of prior knowledge and cognitive load theory on instructional design principles. </a:t>
            </a:r>
            <a:r>
              <a:rPr lang="en-GB" sz="1600" i="1" dirty="0"/>
              <a:t>Science education</a:t>
            </a:r>
            <a:r>
              <a:rPr lang="en-GB" sz="1600" dirty="0"/>
              <a:t>, </a:t>
            </a:r>
            <a:r>
              <a:rPr lang="en-GB" sz="1600" i="1" dirty="0"/>
              <a:t>90</a:t>
            </a:r>
            <a:r>
              <a:rPr lang="en-GB" sz="1600" dirty="0"/>
              <a:t>(6), pp.1073-1091.</a:t>
            </a:r>
          </a:p>
        </p:txBody>
      </p:sp>
    </p:spTree>
    <p:extLst>
      <p:ext uri="{BB962C8B-B14F-4D97-AF65-F5344CB8AC3E}">
        <p14:creationId xmlns:p14="http://schemas.microsoft.com/office/powerpoint/2010/main" val="369968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Integrated-instructions in practical work</a:t>
            </a:r>
          </a:p>
        </p:txBody>
      </p:sp>
      <p:pic>
        <p:nvPicPr>
          <p:cNvPr id="4" name="Picture 3"/>
          <p:cNvPicPr>
            <a:picLocks noChangeAspect="1"/>
          </p:cNvPicPr>
          <p:nvPr/>
        </p:nvPicPr>
        <p:blipFill>
          <a:blip r:embed="rId2"/>
          <a:stretch>
            <a:fillRect/>
          </a:stretch>
        </p:blipFill>
        <p:spPr>
          <a:xfrm>
            <a:off x="1769996" y="1279041"/>
            <a:ext cx="8712968" cy="4904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6403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Student practical work</a:t>
            </a:r>
          </a:p>
        </p:txBody>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385094" y="1779222"/>
            <a:ext cx="9421812" cy="3971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5701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integrated instructions</a:t>
            </a:r>
          </a:p>
        </p:txBody>
      </p:sp>
      <p:sp>
        <p:nvSpPr>
          <p:cNvPr id="3" name="Content Placeholder 2"/>
          <p:cNvSpPr>
            <a:spLocks noGrp="1"/>
          </p:cNvSpPr>
          <p:nvPr>
            <p:ph idx="1"/>
          </p:nvPr>
        </p:nvSpPr>
        <p:spPr>
          <a:xfrm>
            <a:off x="200024" y="5589240"/>
            <a:ext cx="11872639" cy="679071"/>
          </a:xfrm>
        </p:spPr>
        <p:txBody>
          <a:bodyPr>
            <a:noAutofit/>
          </a:bodyPr>
          <a:lstStyle/>
          <a:p>
            <a:pPr algn="ctr"/>
            <a:r>
              <a:rPr lang="en-GB" sz="2800" dirty="0">
                <a:hlinkClick r:id="rId3"/>
              </a:rPr>
              <a:t>https://eic.rsc.org/feature/improving-practical-work-with-integrated-instructions/3009798.article</a:t>
            </a:r>
            <a:r>
              <a:rPr lang="en-GB" sz="2800" dirty="0"/>
              <a:t> </a:t>
            </a:r>
          </a:p>
        </p:txBody>
      </p:sp>
      <p:pic>
        <p:nvPicPr>
          <p:cNvPr id="5" name="Picture 4"/>
          <p:cNvPicPr>
            <a:picLocks noChangeAspect="1"/>
          </p:cNvPicPr>
          <p:nvPr/>
        </p:nvPicPr>
        <p:blipFill>
          <a:blip r:embed="rId4"/>
          <a:stretch>
            <a:fillRect/>
          </a:stretch>
        </p:blipFill>
        <p:spPr>
          <a:xfrm>
            <a:off x="1086986" y="2653389"/>
            <a:ext cx="10782851" cy="2825079"/>
          </a:xfrm>
          <a:prstGeom prst="rect">
            <a:avLst/>
          </a:prstGeom>
        </p:spPr>
      </p:pic>
      <p:pic>
        <p:nvPicPr>
          <p:cNvPr id="6" name="Picture 5"/>
          <p:cNvPicPr>
            <a:picLocks noChangeAspect="1"/>
          </p:cNvPicPr>
          <p:nvPr/>
        </p:nvPicPr>
        <p:blipFill>
          <a:blip r:embed="rId5"/>
          <a:stretch>
            <a:fillRect/>
          </a:stretch>
        </p:blipFill>
        <p:spPr>
          <a:xfrm>
            <a:off x="200024" y="1423507"/>
            <a:ext cx="7448292" cy="1119109"/>
          </a:xfrm>
          <a:prstGeom prst="rect">
            <a:avLst/>
          </a:prstGeom>
        </p:spPr>
      </p:pic>
    </p:spTree>
    <p:extLst>
      <p:ext uri="{BB962C8B-B14F-4D97-AF65-F5344CB8AC3E}">
        <p14:creationId xmlns:p14="http://schemas.microsoft.com/office/powerpoint/2010/main" val="1713283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352" y="124005"/>
            <a:ext cx="11737304" cy="5665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090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integrated instructions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1544" y="1502683"/>
            <a:ext cx="6789195" cy="385263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302174" y="5714787"/>
            <a:ext cx="11648609" cy="461665"/>
          </a:xfrm>
          <a:prstGeom prst="rect">
            <a:avLst/>
          </a:prstGeom>
        </p:spPr>
        <p:txBody>
          <a:bodyPr wrap="square">
            <a:spAutoFit/>
          </a:bodyPr>
          <a:lstStyle/>
          <a:p>
            <a:pPr algn="ctr"/>
            <a:r>
              <a:rPr lang="en-GB" sz="2400" dirty="0"/>
              <a:t>https://dave2004b.wordpress.com/2018/02/25/integrated-instructions-templates/</a:t>
            </a:r>
          </a:p>
        </p:txBody>
      </p:sp>
      <p:pic>
        <p:nvPicPr>
          <p:cNvPr id="3" name="Picture 2">
            <a:extLst>
              <a:ext uri="{FF2B5EF4-FFF2-40B4-BE49-F238E27FC236}">
                <a16:creationId xmlns:a16="http://schemas.microsoft.com/office/drawing/2014/main" id="{06062067-3732-4F01-9690-3D731A85D3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54639" y="2854961"/>
            <a:ext cx="635033" cy="635033"/>
          </a:xfrm>
          <a:prstGeom prst="rect">
            <a:avLst/>
          </a:prstGeom>
        </p:spPr>
      </p:pic>
      <p:sp>
        <p:nvSpPr>
          <p:cNvPr id="6" name="TextBox 5">
            <a:extLst>
              <a:ext uri="{FF2B5EF4-FFF2-40B4-BE49-F238E27FC236}">
                <a16:creationId xmlns:a16="http://schemas.microsoft.com/office/drawing/2014/main" id="{88B744B7-A35D-495D-8B8E-027911DB6A26}"/>
              </a:ext>
            </a:extLst>
          </p:cNvPr>
          <p:cNvSpPr txBox="1"/>
          <p:nvPr/>
        </p:nvSpPr>
        <p:spPr>
          <a:xfrm>
            <a:off x="10078575" y="3573016"/>
            <a:ext cx="1872208" cy="646331"/>
          </a:xfrm>
          <a:prstGeom prst="rect">
            <a:avLst/>
          </a:prstGeom>
          <a:noFill/>
        </p:spPr>
        <p:txBody>
          <a:bodyPr wrap="square" rtlCol="0">
            <a:spAutoFit/>
          </a:bodyPr>
          <a:lstStyle/>
          <a:p>
            <a:r>
              <a:rPr lang="en-GB" dirty="0"/>
              <a:t>chemix.org is also proving popular.</a:t>
            </a:r>
          </a:p>
        </p:txBody>
      </p:sp>
    </p:spTree>
    <p:extLst>
      <p:ext uri="{BB962C8B-B14F-4D97-AF65-F5344CB8AC3E}">
        <p14:creationId xmlns:p14="http://schemas.microsoft.com/office/powerpoint/2010/main" val="408393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64275"/>
          </a:xfrm>
        </p:spPr>
        <p:txBody>
          <a:bodyPr/>
          <a:lstStyle/>
          <a:p>
            <a:r>
              <a:rPr lang="en-GB"/>
              <a:t>Microscale neutralisation</a:t>
            </a:r>
            <a:endParaRPr lang="en-GB" dirty="0"/>
          </a:p>
        </p:txBody>
      </p:sp>
      <p:sp>
        <p:nvSpPr>
          <p:cNvPr id="3" name="Content Placeholder 2"/>
          <p:cNvSpPr>
            <a:spLocks noGrp="1"/>
          </p:cNvSpPr>
          <p:nvPr>
            <p:ph idx="1"/>
          </p:nvPr>
        </p:nvSpPr>
        <p:spPr>
          <a:xfrm>
            <a:off x="8472264" y="1549319"/>
            <a:ext cx="3458343" cy="3391849"/>
          </a:xfrm>
        </p:spPr>
        <p:txBody>
          <a:bodyPr>
            <a:normAutofit lnSpcReduction="10000"/>
          </a:bodyPr>
          <a:lstStyle/>
          <a:p>
            <a:r>
              <a:rPr lang="en-GB"/>
              <a:t>Questions:</a:t>
            </a:r>
          </a:p>
          <a:p>
            <a:pPr marL="355600" indent="-355600">
              <a:buFont typeface="Wingdings" panose="05000000000000000000" pitchFamily="2" charset="2"/>
              <a:buChar char="q"/>
            </a:pPr>
            <a:r>
              <a:rPr lang="en-GB"/>
              <a:t>Describe the sequence of observations – what happened first, second etc.</a:t>
            </a:r>
          </a:p>
          <a:p>
            <a:pPr marL="355600" indent="-355600">
              <a:buFont typeface="Wingdings" panose="05000000000000000000" pitchFamily="2" charset="2"/>
              <a:buChar char="q"/>
            </a:pPr>
            <a:r>
              <a:rPr lang="en-GB"/>
              <a:t>What observations did you make that solutions were formed?</a:t>
            </a:r>
          </a:p>
          <a:p>
            <a:pPr marL="355600" indent="-355600">
              <a:buFont typeface="Wingdings" panose="05000000000000000000" pitchFamily="2" charset="2"/>
              <a:buChar char="q"/>
            </a:pPr>
            <a:r>
              <a:rPr lang="en-GB"/>
              <a:t>What observations did you make that showed a neutralisation has occurred?</a:t>
            </a:r>
          </a:p>
          <a:p>
            <a:endParaRPr lang="en-GB"/>
          </a:p>
          <a:p>
            <a:endParaRPr lang="en-GB" dirty="0"/>
          </a:p>
        </p:txBody>
      </p:sp>
      <p:pic>
        <p:nvPicPr>
          <p:cNvPr id="4" name="Content Placeholder 3"/>
          <p:cNvPicPr>
            <a:picLocks/>
          </p:cNvPicPr>
          <p:nvPr/>
        </p:nvPicPr>
        <p:blipFill>
          <a:blip r:embed="rId3"/>
          <a:stretch>
            <a:fillRect/>
          </a:stretch>
        </p:blipFill>
        <p:spPr>
          <a:xfrm>
            <a:off x="891258" y="1579035"/>
            <a:ext cx="6269296" cy="43376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B7EC9AA-B02A-4184-8B78-605CF3C48F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6320" y="4692169"/>
            <a:ext cx="2123381" cy="149488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7A4C91F-3C6F-40D9-932D-9A085D0881F4}"/>
              </a:ext>
            </a:extLst>
          </p:cNvPr>
          <p:cNvSpPr txBox="1"/>
          <p:nvPr/>
        </p:nvSpPr>
        <p:spPr>
          <a:xfrm>
            <a:off x="1431894" y="5949280"/>
            <a:ext cx="5188024" cy="369332"/>
          </a:xfrm>
          <a:prstGeom prst="rect">
            <a:avLst/>
          </a:prstGeom>
          <a:noFill/>
        </p:spPr>
        <p:txBody>
          <a:bodyPr wrap="square" rtlCol="0">
            <a:spAutoFit/>
          </a:bodyPr>
          <a:lstStyle/>
          <a:p>
            <a:r>
              <a:rPr lang="en-GB" dirty="0">
                <a:hlinkClick r:id="rId5"/>
              </a:rPr>
              <a:t>https://www.youtube.com/watch?v=qDeqKkSK3xI&amp;t</a:t>
            </a:r>
            <a:r>
              <a:rPr lang="en-GB" dirty="0"/>
              <a:t> </a:t>
            </a:r>
          </a:p>
        </p:txBody>
      </p:sp>
    </p:spTree>
    <p:extLst>
      <p:ext uri="{BB962C8B-B14F-4D97-AF65-F5344CB8AC3E}">
        <p14:creationId xmlns:p14="http://schemas.microsoft.com/office/powerpoint/2010/main" val="193464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Distillation of crude oil</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9376" y="1549319"/>
            <a:ext cx="7250714" cy="4249549"/>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8472264" y="1549319"/>
            <a:ext cx="3458343" cy="453758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Questions:</a:t>
            </a:r>
          </a:p>
          <a:p>
            <a:pPr marL="355600" indent="-355600">
              <a:buFont typeface="Wingdings" panose="05000000000000000000" pitchFamily="2" charset="2"/>
              <a:buChar char="q"/>
            </a:pPr>
            <a:r>
              <a:rPr lang="en-GB" dirty="0"/>
              <a:t>Describe the change in temperature you observed as you heated the crude oil.</a:t>
            </a:r>
          </a:p>
          <a:p>
            <a:pPr marL="355600" indent="-355600">
              <a:buFont typeface="Wingdings" panose="05000000000000000000" pitchFamily="2" charset="2"/>
              <a:buChar char="q"/>
            </a:pPr>
            <a:r>
              <a:rPr lang="en-GB" dirty="0"/>
              <a:t>What observations did you make that showed distillation was occurring?</a:t>
            </a:r>
          </a:p>
          <a:p>
            <a:pPr marL="355600" indent="-355600">
              <a:buFont typeface="Wingdings" panose="05000000000000000000" pitchFamily="2" charset="2"/>
              <a:buChar char="q"/>
            </a:pPr>
            <a:r>
              <a:rPr lang="en-GB" dirty="0"/>
              <a:t>What was the purpose of the tube between the </a:t>
            </a:r>
            <a:r>
              <a:rPr lang="en-GB" b="1" dirty="0"/>
              <a:t>boiling tube</a:t>
            </a:r>
            <a:r>
              <a:rPr lang="en-GB" dirty="0"/>
              <a:t> and </a:t>
            </a:r>
            <a:r>
              <a:rPr lang="en-GB" b="1" dirty="0"/>
              <a:t>the collection test tube</a:t>
            </a:r>
            <a:r>
              <a:rPr lang="en-GB" dirty="0"/>
              <a:t>?</a:t>
            </a:r>
          </a:p>
          <a:p>
            <a:endParaRPr lang="en-GB" dirty="0"/>
          </a:p>
          <a:p>
            <a:endParaRPr lang="en-GB" dirty="0"/>
          </a:p>
        </p:txBody>
      </p:sp>
    </p:spTree>
    <p:extLst>
      <p:ext uri="{BB962C8B-B14F-4D97-AF65-F5344CB8AC3E}">
        <p14:creationId xmlns:p14="http://schemas.microsoft.com/office/powerpoint/2010/main" val="32733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Properties of crude oil fractions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9376" y="1751792"/>
            <a:ext cx="7416825" cy="3837448"/>
          </a:xfrm>
          <a:prstGeom prst="rect">
            <a:avLst/>
          </a:prstGeom>
          <a:ln>
            <a:noFill/>
          </a:ln>
          <a:effectLst>
            <a:outerShdw blurRad="292100" dist="139700" dir="2700000" algn="tl" rotWithShape="0">
              <a:srgbClr val="333333">
                <a:alpha val="65000"/>
              </a:srgbClr>
            </a:outerShdw>
          </a:effectLst>
        </p:spPr>
      </p:pic>
      <p:sp>
        <p:nvSpPr>
          <p:cNvPr id="5" name="Content Placeholder 2"/>
          <p:cNvSpPr txBox="1">
            <a:spLocks/>
          </p:cNvSpPr>
          <p:nvPr/>
        </p:nvSpPr>
        <p:spPr>
          <a:xfrm>
            <a:off x="8472264" y="1549319"/>
            <a:ext cx="3458343" cy="453758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Questions:</a:t>
            </a:r>
          </a:p>
          <a:p>
            <a:pPr marL="355600" indent="-355600">
              <a:buFont typeface="Wingdings" panose="05000000000000000000" pitchFamily="2" charset="2"/>
              <a:buChar char="q"/>
            </a:pPr>
            <a:r>
              <a:rPr lang="en-GB" dirty="0"/>
              <a:t>Describe how the viscosity changed between the fractions.</a:t>
            </a:r>
          </a:p>
          <a:p>
            <a:pPr marL="355600" indent="-355600">
              <a:buFont typeface="Wingdings" panose="05000000000000000000" pitchFamily="2" charset="2"/>
              <a:buChar char="q"/>
            </a:pPr>
            <a:r>
              <a:rPr lang="en-GB" dirty="0"/>
              <a:t>Describe how the ease of setting light to the fractions changed between the fractions.</a:t>
            </a:r>
          </a:p>
          <a:p>
            <a:pPr marL="355600" indent="-355600">
              <a:buFont typeface="Wingdings" panose="05000000000000000000" pitchFamily="2" charset="2"/>
              <a:buChar char="q"/>
            </a:pPr>
            <a:r>
              <a:rPr lang="en-GB" dirty="0"/>
              <a:t>Describe how the odour changed between the fractions.</a:t>
            </a:r>
          </a:p>
          <a:p>
            <a:endParaRPr lang="en-GB" dirty="0"/>
          </a:p>
        </p:txBody>
      </p:sp>
    </p:spTree>
    <p:extLst>
      <p:ext uri="{BB962C8B-B14F-4D97-AF65-F5344CB8AC3E}">
        <p14:creationId xmlns:p14="http://schemas.microsoft.com/office/powerpoint/2010/main" val="110217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and Long Term Memory</a:t>
            </a:r>
          </a:p>
        </p:txBody>
      </p:sp>
      <p:grpSp>
        <p:nvGrpSpPr>
          <p:cNvPr id="3" name="Group 2"/>
          <p:cNvGrpSpPr/>
          <p:nvPr/>
        </p:nvGrpSpPr>
        <p:grpSpPr>
          <a:xfrm>
            <a:off x="2057223" y="2803357"/>
            <a:ext cx="9496926" cy="1636294"/>
            <a:chOff x="2057223" y="2803357"/>
            <a:chExt cx="9496926" cy="1636294"/>
          </a:xfrm>
        </p:grpSpPr>
        <p:sp>
          <p:nvSpPr>
            <p:cNvPr id="4" name="Rounded Rectangle 3"/>
            <p:cNvSpPr/>
            <p:nvPr/>
          </p:nvSpPr>
          <p:spPr>
            <a:xfrm>
              <a:off x="2057223" y="2803357"/>
              <a:ext cx="1876926" cy="1636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Sensory</a:t>
              </a:r>
            </a:p>
            <a:p>
              <a:pPr algn="ctr"/>
              <a:r>
                <a:rPr lang="en-GB" sz="3200" dirty="0"/>
                <a:t>Memory</a:t>
              </a:r>
            </a:p>
          </p:txBody>
        </p:sp>
        <p:sp>
          <p:nvSpPr>
            <p:cNvPr id="5" name="Rounded Rectangle 4"/>
            <p:cNvSpPr/>
            <p:nvPr/>
          </p:nvSpPr>
          <p:spPr>
            <a:xfrm>
              <a:off x="5867223" y="2803357"/>
              <a:ext cx="1876926" cy="1636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Working</a:t>
              </a:r>
            </a:p>
            <a:p>
              <a:pPr algn="ctr"/>
              <a:r>
                <a:rPr lang="en-GB" sz="3200" dirty="0"/>
                <a:t>Memory</a:t>
              </a:r>
            </a:p>
          </p:txBody>
        </p:sp>
        <p:sp>
          <p:nvSpPr>
            <p:cNvPr id="6" name="Rounded Rectangle 5"/>
            <p:cNvSpPr/>
            <p:nvPr/>
          </p:nvSpPr>
          <p:spPr>
            <a:xfrm>
              <a:off x="9677223" y="2803357"/>
              <a:ext cx="1876926" cy="1636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Long Term</a:t>
              </a:r>
            </a:p>
            <a:p>
              <a:pPr algn="ctr"/>
              <a:r>
                <a:rPr lang="en-GB" sz="3200" dirty="0"/>
                <a:t>Memory</a:t>
              </a:r>
            </a:p>
          </p:txBody>
        </p:sp>
      </p:grpSp>
      <p:grpSp>
        <p:nvGrpSpPr>
          <p:cNvPr id="11" name="Group 10"/>
          <p:cNvGrpSpPr/>
          <p:nvPr/>
        </p:nvGrpSpPr>
        <p:grpSpPr>
          <a:xfrm>
            <a:off x="124149" y="2817074"/>
            <a:ext cx="1933074" cy="996935"/>
            <a:chOff x="124149" y="2817074"/>
            <a:chExt cx="1933074" cy="996935"/>
          </a:xfrm>
        </p:grpSpPr>
        <p:sp>
          <p:nvSpPr>
            <p:cNvPr id="15" name="Right Arrow 14"/>
            <p:cNvSpPr/>
            <p:nvPr/>
          </p:nvSpPr>
          <p:spPr>
            <a:xfrm>
              <a:off x="124149" y="3428998"/>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8949" y="2817074"/>
              <a:ext cx="1572126" cy="707886"/>
            </a:xfrm>
            <a:prstGeom prst="rect">
              <a:avLst/>
            </a:prstGeom>
            <a:noFill/>
          </p:spPr>
          <p:txBody>
            <a:bodyPr wrap="square" rtlCol="0">
              <a:spAutoFit/>
            </a:bodyPr>
            <a:lstStyle/>
            <a:p>
              <a:r>
                <a:rPr lang="en-GB" sz="2000" dirty="0"/>
                <a:t>Sensory</a:t>
              </a:r>
            </a:p>
            <a:p>
              <a:r>
                <a:rPr lang="en-GB" sz="2000" dirty="0"/>
                <a:t>information</a:t>
              </a:r>
            </a:p>
          </p:txBody>
        </p:sp>
      </p:grpSp>
      <p:grpSp>
        <p:nvGrpSpPr>
          <p:cNvPr id="14" name="Group 13"/>
          <p:cNvGrpSpPr/>
          <p:nvPr/>
        </p:nvGrpSpPr>
        <p:grpSpPr>
          <a:xfrm>
            <a:off x="2209622" y="4439652"/>
            <a:ext cx="1572126" cy="1300110"/>
            <a:chOff x="2209622" y="4439652"/>
            <a:chExt cx="1572126" cy="1300110"/>
          </a:xfrm>
        </p:grpSpPr>
        <p:sp>
          <p:nvSpPr>
            <p:cNvPr id="10" name="Right Arrow 9"/>
            <p:cNvSpPr/>
            <p:nvPr/>
          </p:nvSpPr>
          <p:spPr>
            <a:xfrm rot="5400000">
              <a:off x="2545685" y="4697146"/>
              <a:ext cx="900000"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2209622" y="5339652"/>
              <a:ext cx="1572126" cy="400110"/>
            </a:xfrm>
            <a:prstGeom prst="rect">
              <a:avLst/>
            </a:prstGeom>
            <a:noFill/>
          </p:spPr>
          <p:txBody>
            <a:bodyPr wrap="square" rtlCol="0">
              <a:spAutoFit/>
            </a:bodyPr>
            <a:lstStyle/>
            <a:p>
              <a:pPr algn="ctr"/>
              <a:r>
                <a:rPr lang="en-GB" sz="2000" dirty="0"/>
                <a:t>Forgetting</a:t>
              </a:r>
            </a:p>
          </p:txBody>
        </p:sp>
      </p:grpSp>
      <p:grpSp>
        <p:nvGrpSpPr>
          <p:cNvPr id="26" name="Group 25"/>
          <p:cNvGrpSpPr/>
          <p:nvPr/>
        </p:nvGrpSpPr>
        <p:grpSpPr>
          <a:xfrm>
            <a:off x="6019622" y="4439653"/>
            <a:ext cx="1572126" cy="1300109"/>
            <a:chOff x="6019622" y="4439653"/>
            <a:chExt cx="1572126" cy="1300109"/>
          </a:xfrm>
        </p:grpSpPr>
        <p:sp>
          <p:nvSpPr>
            <p:cNvPr id="12" name="Right Arrow 11"/>
            <p:cNvSpPr/>
            <p:nvPr/>
          </p:nvSpPr>
          <p:spPr>
            <a:xfrm rot="5400000">
              <a:off x="6355686" y="4697147"/>
              <a:ext cx="900000"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6019622" y="5339652"/>
              <a:ext cx="1572126" cy="400110"/>
            </a:xfrm>
            <a:prstGeom prst="rect">
              <a:avLst/>
            </a:prstGeom>
            <a:noFill/>
          </p:spPr>
          <p:txBody>
            <a:bodyPr wrap="square" rtlCol="0">
              <a:spAutoFit/>
            </a:bodyPr>
            <a:lstStyle/>
            <a:p>
              <a:pPr algn="ctr"/>
              <a:r>
                <a:rPr lang="en-GB" sz="2000" dirty="0"/>
                <a:t>Forgetting</a:t>
              </a:r>
            </a:p>
          </p:txBody>
        </p:sp>
      </p:grpSp>
      <p:grpSp>
        <p:nvGrpSpPr>
          <p:cNvPr id="30" name="Group 29"/>
          <p:cNvGrpSpPr/>
          <p:nvPr/>
        </p:nvGrpSpPr>
        <p:grpSpPr>
          <a:xfrm>
            <a:off x="9829622" y="4439653"/>
            <a:ext cx="1572126" cy="1300109"/>
            <a:chOff x="9829622" y="4439653"/>
            <a:chExt cx="1572126" cy="1300109"/>
          </a:xfrm>
        </p:grpSpPr>
        <p:sp>
          <p:nvSpPr>
            <p:cNvPr id="13" name="Right Arrow 12"/>
            <p:cNvSpPr/>
            <p:nvPr/>
          </p:nvSpPr>
          <p:spPr>
            <a:xfrm rot="5400000">
              <a:off x="10165685" y="4697147"/>
              <a:ext cx="900000"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9829622" y="5339652"/>
              <a:ext cx="1572126" cy="400110"/>
            </a:xfrm>
            <a:prstGeom prst="rect">
              <a:avLst/>
            </a:prstGeom>
            <a:noFill/>
          </p:spPr>
          <p:txBody>
            <a:bodyPr wrap="square" rtlCol="0">
              <a:spAutoFit/>
            </a:bodyPr>
            <a:lstStyle/>
            <a:p>
              <a:pPr algn="ctr"/>
              <a:r>
                <a:rPr lang="en-GB" sz="2000" dirty="0"/>
                <a:t>Forgetting</a:t>
              </a:r>
            </a:p>
          </p:txBody>
        </p:sp>
      </p:grpSp>
      <p:grpSp>
        <p:nvGrpSpPr>
          <p:cNvPr id="28" name="Group 27"/>
          <p:cNvGrpSpPr/>
          <p:nvPr/>
        </p:nvGrpSpPr>
        <p:grpSpPr>
          <a:xfrm>
            <a:off x="7744149" y="2729633"/>
            <a:ext cx="1933074" cy="711397"/>
            <a:chOff x="7744149" y="2729633"/>
            <a:chExt cx="1933074" cy="711397"/>
          </a:xfrm>
        </p:grpSpPr>
        <p:sp>
          <p:nvSpPr>
            <p:cNvPr id="8" name="Right Arrow 7"/>
            <p:cNvSpPr/>
            <p:nvPr/>
          </p:nvSpPr>
          <p:spPr>
            <a:xfrm>
              <a:off x="7744149" y="3056019"/>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7914998" y="2729633"/>
              <a:ext cx="1572126" cy="400110"/>
            </a:xfrm>
            <a:prstGeom prst="rect">
              <a:avLst/>
            </a:prstGeom>
            <a:noFill/>
          </p:spPr>
          <p:txBody>
            <a:bodyPr wrap="square" rtlCol="0">
              <a:spAutoFit/>
            </a:bodyPr>
            <a:lstStyle/>
            <a:p>
              <a:pPr algn="ctr"/>
              <a:r>
                <a:rPr lang="en-GB" sz="2000" dirty="0"/>
                <a:t>Encoding</a:t>
              </a:r>
            </a:p>
          </p:txBody>
        </p:sp>
      </p:grpSp>
      <p:grpSp>
        <p:nvGrpSpPr>
          <p:cNvPr id="29" name="Group 28"/>
          <p:cNvGrpSpPr/>
          <p:nvPr/>
        </p:nvGrpSpPr>
        <p:grpSpPr>
          <a:xfrm>
            <a:off x="7744149" y="3826041"/>
            <a:ext cx="1933074" cy="813665"/>
            <a:chOff x="7744149" y="3826041"/>
            <a:chExt cx="1933074" cy="813665"/>
          </a:xfrm>
        </p:grpSpPr>
        <p:sp>
          <p:nvSpPr>
            <p:cNvPr id="9" name="Right Arrow 8"/>
            <p:cNvSpPr/>
            <p:nvPr/>
          </p:nvSpPr>
          <p:spPr>
            <a:xfrm flipH="1">
              <a:off x="7744149" y="3826041"/>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7924622" y="4239596"/>
              <a:ext cx="1572126" cy="400110"/>
            </a:xfrm>
            <a:prstGeom prst="rect">
              <a:avLst/>
            </a:prstGeom>
            <a:noFill/>
          </p:spPr>
          <p:txBody>
            <a:bodyPr wrap="square" rtlCol="0">
              <a:spAutoFit/>
            </a:bodyPr>
            <a:lstStyle/>
            <a:p>
              <a:pPr algn="ctr"/>
              <a:r>
                <a:rPr lang="en-GB" sz="2000" dirty="0"/>
                <a:t>Retrieval</a:t>
              </a:r>
            </a:p>
          </p:txBody>
        </p:sp>
      </p:grpSp>
      <p:grpSp>
        <p:nvGrpSpPr>
          <p:cNvPr id="27" name="Group 26"/>
          <p:cNvGrpSpPr/>
          <p:nvPr/>
        </p:nvGrpSpPr>
        <p:grpSpPr>
          <a:xfrm>
            <a:off x="6057811" y="1654560"/>
            <a:ext cx="1572126" cy="1162514"/>
            <a:chOff x="6057811" y="1654560"/>
            <a:chExt cx="1572126" cy="1162514"/>
          </a:xfrm>
        </p:grpSpPr>
        <p:sp>
          <p:nvSpPr>
            <p:cNvPr id="23" name="Curved Down Arrow 22"/>
            <p:cNvSpPr/>
            <p:nvPr/>
          </p:nvSpPr>
          <p:spPr>
            <a:xfrm flipH="1">
              <a:off x="6096000" y="2143383"/>
              <a:ext cx="1495748" cy="673691"/>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TextBox 23"/>
            <p:cNvSpPr txBox="1"/>
            <p:nvPr/>
          </p:nvSpPr>
          <p:spPr>
            <a:xfrm>
              <a:off x="6057811" y="1654560"/>
              <a:ext cx="1572126" cy="400110"/>
            </a:xfrm>
            <a:prstGeom prst="rect">
              <a:avLst/>
            </a:prstGeom>
            <a:noFill/>
          </p:spPr>
          <p:txBody>
            <a:bodyPr wrap="square" rtlCol="0">
              <a:spAutoFit/>
            </a:bodyPr>
            <a:lstStyle/>
            <a:p>
              <a:pPr algn="ctr"/>
              <a:r>
                <a:rPr lang="en-GB" sz="2000" dirty="0"/>
                <a:t>Rehearsal</a:t>
              </a:r>
            </a:p>
          </p:txBody>
        </p:sp>
      </p:grpSp>
      <p:grpSp>
        <p:nvGrpSpPr>
          <p:cNvPr id="17" name="Group 16"/>
          <p:cNvGrpSpPr/>
          <p:nvPr/>
        </p:nvGrpSpPr>
        <p:grpSpPr>
          <a:xfrm>
            <a:off x="3934149" y="3129743"/>
            <a:ext cx="1933074" cy="696298"/>
            <a:chOff x="3934149" y="3129743"/>
            <a:chExt cx="1933074" cy="696298"/>
          </a:xfrm>
        </p:grpSpPr>
        <p:sp>
          <p:nvSpPr>
            <p:cNvPr id="7" name="Right Arrow 6"/>
            <p:cNvSpPr/>
            <p:nvPr/>
          </p:nvSpPr>
          <p:spPr>
            <a:xfrm>
              <a:off x="3934149" y="3441030"/>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238949" y="3129743"/>
              <a:ext cx="1572126" cy="400110"/>
            </a:xfrm>
            <a:prstGeom prst="rect">
              <a:avLst/>
            </a:prstGeom>
            <a:noFill/>
          </p:spPr>
          <p:txBody>
            <a:bodyPr wrap="square" rtlCol="0">
              <a:spAutoFit/>
            </a:bodyPr>
            <a:lstStyle/>
            <a:p>
              <a:r>
                <a:rPr lang="en-GB" sz="2000" dirty="0"/>
                <a:t>Attention</a:t>
              </a:r>
            </a:p>
          </p:txBody>
        </p:sp>
      </p:grpSp>
      <p:sp>
        <p:nvSpPr>
          <p:cNvPr id="31" name="TextBox 30"/>
          <p:cNvSpPr txBox="1"/>
          <p:nvPr/>
        </p:nvSpPr>
        <p:spPr>
          <a:xfrm>
            <a:off x="-1" y="5949280"/>
            <a:ext cx="9677223" cy="369332"/>
          </a:xfrm>
          <a:prstGeom prst="rect">
            <a:avLst/>
          </a:prstGeom>
          <a:noFill/>
        </p:spPr>
        <p:txBody>
          <a:bodyPr wrap="square" rtlCol="0">
            <a:spAutoFit/>
          </a:bodyPr>
          <a:lstStyle/>
          <a:p>
            <a:r>
              <a:rPr lang="en-GB" dirty="0"/>
              <a:t>Atkinson–Shiffrin memory model (1968) / Baddeley (1992) for WM rather than STM</a:t>
            </a:r>
          </a:p>
        </p:txBody>
      </p:sp>
    </p:spTree>
    <p:extLst>
      <p:ext uri="{BB962C8B-B14F-4D97-AF65-F5344CB8AC3E}">
        <p14:creationId xmlns:p14="http://schemas.microsoft.com/office/powerpoint/2010/main" val="331559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C87AF-C189-4FE2-99D9-FEC7CF9B4CFF}"/>
              </a:ext>
            </a:extLst>
          </p:cNvPr>
          <p:cNvSpPr>
            <a:spLocks noGrp="1"/>
          </p:cNvSpPr>
          <p:nvPr>
            <p:ph type="title"/>
          </p:nvPr>
        </p:nvSpPr>
        <p:spPr/>
        <p:txBody>
          <a:bodyPr/>
          <a:lstStyle/>
          <a:p>
            <a:r>
              <a:rPr lang="en-GB" dirty="0"/>
              <a:t>Journal of Chemical Education article</a:t>
            </a:r>
          </a:p>
        </p:txBody>
      </p:sp>
      <p:sp>
        <p:nvSpPr>
          <p:cNvPr id="3" name="Content Placeholder 2">
            <a:extLst>
              <a:ext uri="{FF2B5EF4-FFF2-40B4-BE49-F238E27FC236}">
                <a16:creationId xmlns:a16="http://schemas.microsoft.com/office/drawing/2014/main" id="{921801F2-3B39-4E25-BACF-C73DC9809D3B}"/>
              </a:ext>
            </a:extLst>
          </p:cNvPr>
          <p:cNvSpPr>
            <a:spLocks noGrp="1"/>
          </p:cNvSpPr>
          <p:nvPr>
            <p:ph idx="1"/>
          </p:nvPr>
        </p:nvSpPr>
        <p:spPr>
          <a:xfrm>
            <a:off x="1097280" y="5301208"/>
            <a:ext cx="10058400" cy="690158"/>
          </a:xfrm>
        </p:spPr>
        <p:txBody>
          <a:bodyPr>
            <a:normAutofit/>
          </a:bodyPr>
          <a:lstStyle/>
          <a:p>
            <a:endParaRPr lang="en-GB" sz="3200" dirty="0"/>
          </a:p>
        </p:txBody>
      </p:sp>
      <p:pic>
        <p:nvPicPr>
          <p:cNvPr id="6" name="Picture 5">
            <a:extLst>
              <a:ext uri="{FF2B5EF4-FFF2-40B4-BE49-F238E27FC236}">
                <a16:creationId xmlns:a16="http://schemas.microsoft.com/office/drawing/2014/main" id="{2C03ED42-6057-44D2-853C-4E6C7AE708C9}"/>
              </a:ext>
            </a:extLst>
          </p:cNvPr>
          <p:cNvPicPr>
            <a:picLocks noChangeAspect="1"/>
          </p:cNvPicPr>
          <p:nvPr/>
        </p:nvPicPr>
        <p:blipFill>
          <a:blip r:embed="rId2"/>
          <a:stretch>
            <a:fillRect/>
          </a:stretch>
        </p:blipFill>
        <p:spPr>
          <a:xfrm>
            <a:off x="263352" y="1484784"/>
            <a:ext cx="11784642" cy="3312368"/>
          </a:xfrm>
          <a:prstGeom prst="rect">
            <a:avLst/>
          </a:prstGeom>
        </p:spPr>
      </p:pic>
    </p:spTree>
    <p:extLst>
      <p:ext uri="{BB962C8B-B14F-4D97-AF65-F5344CB8AC3E}">
        <p14:creationId xmlns:p14="http://schemas.microsoft.com/office/powerpoint/2010/main" val="27724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25E4-E903-4343-8882-DFE45C01B89A}"/>
              </a:ext>
            </a:extLst>
          </p:cNvPr>
          <p:cNvSpPr>
            <a:spLocks noGrp="1"/>
          </p:cNvSpPr>
          <p:nvPr>
            <p:ph type="title"/>
          </p:nvPr>
        </p:nvSpPr>
        <p:spPr/>
        <p:txBody>
          <a:bodyPr/>
          <a:lstStyle/>
          <a:p>
            <a:r>
              <a:rPr lang="en-GB" dirty="0"/>
              <a:t>Year 9: Traditional vs Integrated</a:t>
            </a:r>
          </a:p>
        </p:txBody>
      </p:sp>
      <p:pic>
        <p:nvPicPr>
          <p:cNvPr id="4" name="Picture 3">
            <a:extLst>
              <a:ext uri="{FF2B5EF4-FFF2-40B4-BE49-F238E27FC236}">
                <a16:creationId xmlns:a16="http://schemas.microsoft.com/office/drawing/2014/main" id="{57AF55CE-95B8-48EC-8AF1-C409FDE2DA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000" y="2060848"/>
            <a:ext cx="5400000" cy="312780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8019031-078E-4DFA-9220-BF28AAEFD0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6080" y="1284791"/>
            <a:ext cx="3817522" cy="54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051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AA4B-E964-49BB-A897-D36E53069C95}"/>
              </a:ext>
            </a:extLst>
          </p:cNvPr>
          <p:cNvSpPr>
            <a:spLocks noGrp="1"/>
          </p:cNvSpPr>
          <p:nvPr>
            <p:ph type="title"/>
          </p:nvPr>
        </p:nvSpPr>
        <p:spPr/>
        <p:txBody>
          <a:bodyPr/>
          <a:lstStyle/>
          <a:p>
            <a:r>
              <a:rPr lang="en-GB" dirty="0"/>
              <a:t>Year 12: Traditional vs Integrated</a:t>
            </a:r>
          </a:p>
        </p:txBody>
      </p:sp>
      <p:pic>
        <p:nvPicPr>
          <p:cNvPr id="4" name="Picture 3">
            <a:extLst>
              <a:ext uri="{FF2B5EF4-FFF2-40B4-BE49-F238E27FC236}">
                <a16:creationId xmlns:a16="http://schemas.microsoft.com/office/drawing/2014/main" id="{6EA3AF74-1668-4B4E-94F0-AF6D586329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101" y="2132856"/>
            <a:ext cx="5400000" cy="30247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CD26B6C-8971-4EC7-AEBE-C8316FE40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2002" y="1339752"/>
            <a:ext cx="3752055" cy="54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5507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0133-B9A5-474A-8FB9-5E7477FCF3FC}"/>
              </a:ext>
            </a:extLst>
          </p:cNvPr>
          <p:cNvSpPr>
            <a:spLocks noGrp="1"/>
          </p:cNvSpPr>
          <p:nvPr>
            <p:ph type="title"/>
          </p:nvPr>
        </p:nvSpPr>
        <p:spPr/>
        <p:txBody>
          <a:bodyPr>
            <a:normAutofit fontScale="90000"/>
          </a:bodyPr>
          <a:lstStyle/>
          <a:p>
            <a:r>
              <a:rPr lang="en-GB" dirty="0"/>
              <a:t>Student opinions of different practical types</a:t>
            </a:r>
          </a:p>
        </p:txBody>
      </p:sp>
      <p:pic>
        <p:nvPicPr>
          <p:cNvPr id="5" name="Picture 4">
            <a:extLst>
              <a:ext uri="{FF2B5EF4-FFF2-40B4-BE49-F238E27FC236}">
                <a16:creationId xmlns:a16="http://schemas.microsoft.com/office/drawing/2014/main" id="{6A492880-CE81-4BD1-AFBD-1DFEFA143C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6216" y="1268760"/>
            <a:ext cx="4844721" cy="3600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F1DB82D-B2CF-4C6B-917E-3608949927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52831" y="1265540"/>
            <a:ext cx="4983725" cy="3600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CEFBDDE-7B47-41E2-8B22-55D02A914974}"/>
              </a:ext>
            </a:extLst>
          </p:cNvPr>
          <p:cNvSpPr txBox="1"/>
          <p:nvPr/>
        </p:nvSpPr>
        <p:spPr>
          <a:xfrm>
            <a:off x="767408" y="4941168"/>
            <a:ext cx="11305256" cy="1354217"/>
          </a:xfrm>
          <a:prstGeom prst="rect">
            <a:avLst/>
          </a:prstGeom>
          <a:noFill/>
        </p:spPr>
        <p:txBody>
          <a:bodyPr wrap="square" rtlCol="0">
            <a:spAutoFit/>
          </a:bodyPr>
          <a:lstStyle/>
          <a:p>
            <a:r>
              <a:rPr lang="en-GB" sz="1600" dirty="0"/>
              <a:t>Understanding – How easy/hard did you find it to understand the practical instructions?</a:t>
            </a:r>
          </a:p>
          <a:p>
            <a:r>
              <a:rPr lang="en-GB" sz="1600" dirty="0"/>
              <a:t>Carryout – How easy/hard did you find it to carry out the practical work?</a:t>
            </a:r>
          </a:p>
          <a:p>
            <a:r>
              <a:rPr lang="en-GB" sz="1600" dirty="0"/>
              <a:t>Confident – How confident did you feel during the practical work?</a:t>
            </a:r>
          </a:p>
          <a:p>
            <a:r>
              <a:rPr lang="en-GB" sz="1600" dirty="0"/>
              <a:t>Successful – How successful did you feel at the end of the practical?</a:t>
            </a:r>
          </a:p>
          <a:p>
            <a:r>
              <a:rPr lang="en-GB" sz="1600" dirty="0"/>
              <a:t>Helpful – How helpful was the practical in your learning?</a:t>
            </a:r>
          </a:p>
        </p:txBody>
      </p:sp>
      <p:sp>
        <p:nvSpPr>
          <p:cNvPr id="9" name="TextBox 8">
            <a:extLst>
              <a:ext uri="{FF2B5EF4-FFF2-40B4-BE49-F238E27FC236}">
                <a16:creationId xmlns:a16="http://schemas.microsoft.com/office/drawing/2014/main" id="{B3CA0E4A-DEA6-4E4B-AB66-756A4E0C55D5}"/>
              </a:ext>
            </a:extLst>
          </p:cNvPr>
          <p:cNvSpPr txBox="1"/>
          <p:nvPr/>
        </p:nvSpPr>
        <p:spPr>
          <a:xfrm>
            <a:off x="305743" y="2348880"/>
            <a:ext cx="461665" cy="2031325"/>
          </a:xfrm>
          <a:prstGeom prst="rect">
            <a:avLst/>
          </a:prstGeom>
          <a:noFill/>
        </p:spPr>
        <p:txBody>
          <a:bodyPr vert="vert270" wrap="square" rtlCol="0">
            <a:spAutoFit/>
          </a:bodyPr>
          <a:lstStyle/>
          <a:p>
            <a:r>
              <a:rPr lang="en-GB" dirty="0"/>
              <a:t>lower is better</a:t>
            </a:r>
          </a:p>
        </p:txBody>
      </p:sp>
    </p:spTree>
    <p:extLst>
      <p:ext uri="{BB962C8B-B14F-4D97-AF65-F5344CB8AC3E}">
        <p14:creationId xmlns:p14="http://schemas.microsoft.com/office/powerpoint/2010/main" val="1083301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C0C0-AE6B-441B-AF59-DC3EA3BF2656}"/>
              </a:ext>
            </a:extLst>
          </p:cNvPr>
          <p:cNvSpPr>
            <a:spLocks noGrp="1"/>
          </p:cNvSpPr>
          <p:nvPr>
            <p:ph type="title"/>
          </p:nvPr>
        </p:nvSpPr>
        <p:spPr>
          <a:xfrm>
            <a:off x="1066800" y="286603"/>
            <a:ext cx="10058400" cy="764275"/>
          </a:xfrm>
        </p:spPr>
        <p:txBody>
          <a:bodyPr/>
          <a:lstStyle/>
          <a:p>
            <a:r>
              <a:rPr lang="en-GB" dirty="0"/>
              <a:t>References</a:t>
            </a:r>
          </a:p>
        </p:txBody>
      </p:sp>
      <p:sp>
        <p:nvSpPr>
          <p:cNvPr id="3" name="Content Placeholder 2">
            <a:extLst>
              <a:ext uri="{FF2B5EF4-FFF2-40B4-BE49-F238E27FC236}">
                <a16:creationId xmlns:a16="http://schemas.microsoft.com/office/drawing/2014/main" id="{176E5E6D-914B-4592-BB83-91DBA34DB998}"/>
              </a:ext>
            </a:extLst>
          </p:cNvPr>
          <p:cNvSpPr>
            <a:spLocks noGrp="1"/>
          </p:cNvSpPr>
          <p:nvPr>
            <p:ph idx="1"/>
          </p:nvPr>
        </p:nvSpPr>
        <p:spPr/>
        <p:txBody>
          <a:bodyPr>
            <a:normAutofit fontScale="92500" lnSpcReduction="20000"/>
          </a:bodyPr>
          <a:lstStyle/>
          <a:p>
            <a:r>
              <a:rPr lang="en-GB" dirty="0"/>
              <a:t>Clark, R., Nguyen, F. &amp; </a:t>
            </a:r>
            <a:r>
              <a:rPr lang="en-GB" dirty="0" err="1"/>
              <a:t>Sweller</a:t>
            </a:r>
            <a:r>
              <a:rPr lang="en-GB" dirty="0"/>
              <a:t>, J. (2006) Efficiency in Learning: Evidence-Based Guidelines to Manage Cognitive Load. John Wiley &amp; Sons.</a:t>
            </a:r>
          </a:p>
          <a:p>
            <a:r>
              <a:rPr lang="en-GB" dirty="0"/>
              <a:t>Cook, M.P., 2006. Visual representations in science education: The influence of prior knowledge and cognitive load theory on instructional design principles. </a:t>
            </a:r>
            <a:r>
              <a:rPr lang="en-GB" i="1" dirty="0"/>
              <a:t>Science education</a:t>
            </a:r>
            <a:r>
              <a:rPr lang="en-GB" dirty="0"/>
              <a:t>, </a:t>
            </a:r>
            <a:r>
              <a:rPr lang="en-GB" i="1" dirty="0"/>
              <a:t>90</a:t>
            </a:r>
            <a:r>
              <a:rPr lang="en-GB" dirty="0"/>
              <a:t>(6), pp.1073-1091. </a:t>
            </a:r>
          </a:p>
          <a:p>
            <a:r>
              <a:rPr lang="en-GB" dirty="0" err="1">
                <a:solidFill>
                  <a:srgbClr val="000000"/>
                </a:solidFill>
                <a:latin typeface="Arial" panose="020B0604020202020204" pitchFamily="34" charset="0"/>
              </a:rPr>
              <a:t>Donker</a:t>
            </a:r>
            <a:r>
              <a:rPr lang="en-GB" dirty="0">
                <a:solidFill>
                  <a:srgbClr val="000000"/>
                </a:solidFill>
                <a:latin typeface="Arial" panose="020B0604020202020204" pitchFamily="34" charset="0"/>
              </a:rPr>
              <a:t>, A. S., de Boer, H., </a:t>
            </a:r>
            <a:r>
              <a:rPr lang="en-GB" dirty="0" err="1">
                <a:solidFill>
                  <a:srgbClr val="000000"/>
                </a:solidFill>
                <a:latin typeface="Arial" panose="020B0604020202020204" pitchFamily="34" charset="0"/>
              </a:rPr>
              <a:t>Kostons</a:t>
            </a:r>
            <a:r>
              <a:rPr lang="en-GB" dirty="0">
                <a:solidFill>
                  <a:srgbClr val="000000"/>
                </a:solidFill>
                <a:latin typeface="Arial" panose="020B0604020202020204" pitchFamily="34" charset="0"/>
              </a:rPr>
              <a:t>, D., </a:t>
            </a:r>
            <a:r>
              <a:rPr lang="en-GB" dirty="0" err="1">
                <a:solidFill>
                  <a:srgbClr val="000000"/>
                </a:solidFill>
                <a:latin typeface="Arial" panose="020B0604020202020204" pitchFamily="34" charset="0"/>
              </a:rPr>
              <a:t>Dignath</a:t>
            </a:r>
            <a:r>
              <a:rPr lang="en-GB" dirty="0">
                <a:solidFill>
                  <a:srgbClr val="000000"/>
                </a:solidFill>
                <a:latin typeface="Arial" panose="020B0604020202020204" pitchFamily="34" charset="0"/>
              </a:rPr>
              <a:t> van </a:t>
            </a:r>
            <a:r>
              <a:rPr lang="en-GB" dirty="0" err="1">
                <a:solidFill>
                  <a:srgbClr val="000000"/>
                </a:solidFill>
                <a:latin typeface="Arial" panose="020B0604020202020204" pitchFamily="34" charset="0"/>
              </a:rPr>
              <a:t>Ewijk</a:t>
            </a:r>
            <a:r>
              <a:rPr lang="en-GB" dirty="0">
                <a:solidFill>
                  <a:srgbClr val="000000"/>
                </a:solidFill>
                <a:latin typeface="Arial" panose="020B0604020202020204" pitchFamily="34" charset="0"/>
              </a:rPr>
              <a:t>, C. C., &amp; van der </a:t>
            </a:r>
            <a:r>
              <a:rPr lang="en-GB" dirty="0" err="1">
                <a:solidFill>
                  <a:srgbClr val="000000"/>
                </a:solidFill>
                <a:latin typeface="Arial" panose="020B0604020202020204" pitchFamily="34" charset="0"/>
              </a:rPr>
              <a:t>Werf</a:t>
            </a:r>
            <a:r>
              <a:rPr lang="en-GB" dirty="0">
                <a:solidFill>
                  <a:srgbClr val="000000"/>
                </a:solidFill>
                <a:latin typeface="Arial" panose="020B0604020202020204" pitchFamily="34" charset="0"/>
              </a:rPr>
              <a:t>, M. P. C. (2014) Effectiveness of learning strategy instruction on academic performance: A meta-analysis. </a:t>
            </a:r>
            <a:r>
              <a:rPr lang="en-GB" i="1" dirty="0">
                <a:solidFill>
                  <a:srgbClr val="000000"/>
                </a:solidFill>
                <a:latin typeface="Arial" panose="020B0604020202020204" pitchFamily="34" charset="0"/>
              </a:rPr>
              <a:t>Educational Research Review</a:t>
            </a:r>
            <a:r>
              <a:rPr lang="en-GB" dirty="0">
                <a:solidFill>
                  <a:srgbClr val="000000"/>
                </a:solidFill>
                <a:latin typeface="Arial" panose="020B0604020202020204" pitchFamily="34" charset="0"/>
              </a:rPr>
              <a:t>, </a:t>
            </a:r>
            <a:r>
              <a:rPr lang="en-GB" i="1" dirty="0">
                <a:solidFill>
                  <a:srgbClr val="000000"/>
                </a:solidFill>
                <a:latin typeface="Arial" panose="020B0604020202020204" pitchFamily="34" charset="0"/>
              </a:rPr>
              <a:t>11</a:t>
            </a:r>
            <a:r>
              <a:rPr lang="en-GB" dirty="0">
                <a:solidFill>
                  <a:srgbClr val="000000"/>
                </a:solidFill>
                <a:latin typeface="Arial" panose="020B0604020202020204" pitchFamily="34" charset="0"/>
              </a:rPr>
              <a:t>, 1–26. </a:t>
            </a:r>
            <a:r>
              <a:rPr lang="en-GB" dirty="0">
                <a:solidFill>
                  <a:srgbClr val="0000FF"/>
                </a:solidFill>
                <a:latin typeface="Arial" panose="020B0604020202020204" pitchFamily="34" charset="0"/>
                <a:hlinkClick r:id="rId2"/>
              </a:rPr>
              <a:t>https://doi.org/10.1016/j.edurev.2013.11.002</a:t>
            </a:r>
            <a:r>
              <a:rPr lang="en-GB" dirty="0">
                <a:solidFill>
                  <a:srgbClr val="000000"/>
                </a:solidFill>
                <a:latin typeface="Arial" panose="020B0604020202020204" pitchFamily="34" charset="0"/>
              </a:rPr>
              <a:t>.</a:t>
            </a:r>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dirty="0"/>
              <a:t>Paterson, D.J., 2019. Design and evaluation of integrated instructions in secondary-level chemistry practical work. </a:t>
            </a:r>
            <a:r>
              <a:rPr lang="en-GB" i="1" dirty="0"/>
              <a:t>Journal of Chemical Education</a:t>
            </a:r>
            <a:r>
              <a:rPr lang="en-GB" dirty="0"/>
              <a:t>, </a:t>
            </a:r>
            <a:r>
              <a:rPr lang="en-GB" i="1" dirty="0"/>
              <a:t>96</a:t>
            </a:r>
            <a:r>
              <a:rPr lang="en-GB" dirty="0"/>
              <a:t>(11), pp.2510-2517. (Not available for full text view)</a:t>
            </a:r>
          </a:p>
          <a:p>
            <a:r>
              <a:rPr lang="en-GB" dirty="0" err="1"/>
              <a:t>Rosenshine</a:t>
            </a:r>
            <a:r>
              <a:rPr lang="en-GB" dirty="0"/>
              <a:t>, B. (2012) Principles of Instruction: Research-based strategies that all teachers should know. American Educator, 12–20</a:t>
            </a:r>
          </a:p>
          <a:p>
            <a:pPr marL="0" indent="0">
              <a:buNone/>
            </a:pPr>
            <a:r>
              <a:rPr lang="en-GB" dirty="0" err="1"/>
              <a:t>Sweller</a:t>
            </a:r>
            <a:r>
              <a:rPr lang="en-GB" dirty="0"/>
              <a:t>, J., (1988). Cognitive load during problem solving: Effects on learning. </a:t>
            </a:r>
            <a:r>
              <a:rPr lang="en-GB" i="1" dirty="0"/>
              <a:t>Cognitive science</a:t>
            </a:r>
            <a:r>
              <a:rPr lang="en-GB" dirty="0"/>
              <a:t>, </a:t>
            </a:r>
            <a:r>
              <a:rPr lang="en-GB" i="1" dirty="0"/>
              <a:t>12</a:t>
            </a:r>
            <a:r>
              <a:rPr lang="en-GB" dirty="0"/>
              <a:t>(2), pp.257-285.</a:t>
            </a:r>
          </a:p>
          <a:p>
            <a:pPr marL="0" indent="0">
              <a:buNone/>
            </a:pPr>
            <a:r>
              <a:rPr lang="en-GB" dirty="0" err="1"/>
              <a:t>Sweller</a:t>
            </a:r>
            <a:r>
              <a:rPr lang="en-GB" dirty="0"/>
              <a:t>, J., Van </a:t>
            </a:r>
            <a:r>
              <a:rPr lang="en-GB" dirty="0" err="1"/>
              <a:t>Merrienboer</a:t>
            </a:r>
            <a:r>
              <a:rPr lang="en-GB" dirty="0"/>
              <a:t>, J.J. and </a:t>
            </a:r>
            <a:r>
              <a:rPr lang="en-GB" dirty="0" err="1"/>
              <a:t>Paas</a:t>
            </a:r>
            <a:r>
              <a:rPr lang="en-GB" dirty="0"/>
              <a:t>, F.G., 1998. Cognitive architecture and instructional design. </a:t>
            </a:r>
            <a:r>
              <a:rPr lang="en-GB" i="1" dirty="0"/>
              <a:t>Educational psychology review</a:t>
            </a:r>
            <a:r>
              <a:rPr lang="en-GB" dirty="0"/>
              <a:t>, </a:t>
            </a:r>
            <a:r>
              <a:rPr lang="en-GB" i="1" dirty="0"/>
              <a:t>10</a:t>
            </a:r>
            <a:r>
              <a:rPr lang="en-GB" dirty="0"/>
              <a:t>(3), pp.251-296.</a:t>
            </a:r>
          </a:p>
        </p:txBody>
      </p:sp>
    </p:spTree>
    <p:extLst>
      <p:ext uri="{BB962C8B-B14F-4D97-AF65-F5344CB8AC3E}">
        <p14:creationId xmlns:p14="http://schemas.microsoft.com/office/powerpoint/2010/main" val="121862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Memory</a:t>
            </a:r>
          </a:p>
        </p:txBody>
      </p:sp>
      <p:sp>
        <p:nvSpPr>
          <p:cNvPr id="3" name="Content Placeholder 2"/>
          <p:cNvSpPr>
            <a:spLocks noGrp="1"/>
          </p:cNvSpPr>
          <p:nvPr>
            <p:ph idx="1"/>
          </p:nvPr>
        </p:nvSpPr>
        <p:spPr>
          <a:xfrm>
            <a:off x="1097280" y="1453786"/>
            <a:ext cx="10058400" cy="4135454"/>
          </a:xfrm>
        </p:spPr>
        <p:txBody>
          <a:bodyPr>
            <a:normAutofit/>
          </a:bodyPr>
          <a:lstStyle/>
          <a:p>
            <a:r>
              <a:rPr lang="en-GB" sz="4000" dirty="0"/>
              <a:t>Where you ‘consciously think’</a:t>
            </a:r>
          </a:p>
          <a:p>
            <a:endParaRPr lang="en-GB" sz="4000" dirty="0"/>
          </a:p>
          <a:p>
            <a:r>
              <a:rPr lang="en-GB" sz="4000" dirty="0"/>
              <a:t>Limited capacity</a:t>
            </a:r>
          </a:p>
          <a:p>
            <a:endParaRPr lang="en-GB" sz="4000" dirty="0"/>
          </a:p>
          <a:p>
            <a:r>
              <a:rPr lang="en-GB" sz="4000" dirty="0"/>
              <a:t>If it is overloaded, task completion/learning is impeded</a:t>
            </a:r>
          </a:p>
        </p:txBody>
      </p:sp>
    </p:spTree>
    <p:extLst>
      <p:ext uri="{BB962C8B-B14F-4D97-AF65-F5344CB8AC3E}">
        <p14:creationId xmlns:p14="http://schemas.microsoft.com/office/powerpoint/2010/main" val="110470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Long-term Memory: Schema</a:t>
            </a:r>
          </a:p>
        </p:txBody>
      </p:sp>
      <p:sp>
        <p:nvSpPr>
          <p:cNvPr id="4" name="Rounded Rectangle 3"/>
          <p:cNvSpPr/>
          <p:nvPr/>
        </p:nvSpPr>
        <p:spPr>
          <a:xfrm>
            <a:off x="1207857" y="2230601"/>
            <a:ext cx="2293257" cy="2674568"/>
          </a:xfrm>
          <a:prstGeom prst="roundRect">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endParaRPr lang="en-GB" sz="2000" dirty="0">
              <a:solidFill>
                <a:schemeClr val="tx2">
                  <a:lumMod val="10000"/>
                </a:schemeClr>
              </a:solidFill>
            </a:endParaRPr>
          </a:p>
          <a:p>
            <a:pPr algn="ctr"/>
            <a:r>
              <a:rPr lang="en-GB" sz="2000" dirty="0">
                <a:solidFill>
                  <a:schemeClr val="tx2">
                    <a:lumMod val="10000"/>
                  </a:schemeClr>
                </a:solidFill>
              </a:rPr>
              <a:t>Schema – ‘the alphabet’</a:t>
            </a:r>
          </a:p>
        </p:txBody>
      </p:sp>
      <p:grpSp>
        <p:nvGrpSpPr>
          <p:cNvPr id="5" name="Group 4"/>
          <p:cNvGrpSpPr/>
          <p:nvPr/>
        </p:nvGrpSpPr>
        <p:grpSpPr>
          <a:xfrm>
            <a:off x="1450972" y="2416495"/>
            <a:ext cx="1824866" cy="1265604"/>
            <a:chOff x="1244600" y="1977013"/>
            <a:chExt cx="1824866" cy="1265604"/>
          </a:xfrm>
        </p:grpSpPr>
        <p:sp>
          <p:nvSpPr>
            <p:cNvPr id="6" name="Rounded Rectangle 5"/>
            <p:cNvSpPr/>
            <p:nvPr/>
          </p:nvSpPr>
          <p:spPr>
            <a:xfrm>
              <a:off x="1244600" y="1977013"/>
              <a:ext cx="812800"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a:t>
              </a:r>
            </a:p>
          </p:txBody>
        </p:sp>
        <p:sp>
          <p:nvSpPr>
            <p:cNvPr id="7" name="Rounded Rectangle 6"/>
            <p:cNvSpPr/>
            <p:nvPr/>
          </p:nvSpPr>
          <p:spPr>
            <a:xfrm>
              <a:off x="2256666" y="2110573"/>
              <a:ext cx="812800"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B</a:t>
              </a:r>
            </a:p>
          </p:txBody>
        </p:sp>
        <p:sp>
          <p:nvSpPr>
            <p:cNvPr id="8" name="Rounded Rectangle 7"/>
            <p:cNvSpPr/>
            <p:nvPr/>
          </p:nvSpPr>
          <p:spPr>
            <a:xfrm>
              <a:off x="1279071" y="2627364"/>
              <a:ext cx="812800"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a:t>
              </a:r>
            </a:p>
          </p:txBody>
        </p:sp>
        <p:sp>
          <p:nvSpPr>
            <p:cNvPr id="9" name="Rounded Rectangle 8"/>
            <p:cNvSpPr/>
            <p:nvPr/>
          </p:nvSpPr>
          <p:spPr>
            <a:xfrm>
              <a:off x="2256666" y="2778160"/>
              <a:ext cx="812800"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t>
              </a:r>
            </a:p>
          </p:txBody>
        </p:sp>
      </p:grpSp>
      <p:grpSp>
        <p:nvGrpSpPr>
          <p:cNvPr id="30" name="Group 29"/>
          <p:cNvGrpSpPr/>
          <p:nvPr/>
        </p:nvGrpSpPr>
        <p:grpSpPr>
          <a:xfrm>
            <a:off x="5378040" y="2637679"/>
            <a:ext cx="5686926" cy="1910073"/>
            <a:chOff x="5867223" y="2729633"/>
            <a:chExt cx="5686926" cy="1910073"/>
          </a:xfrm>
        </p:grpSpPr>
        <p:sp>
          <p:nvSpPr>
            <p:cNvPr id="18" name="Rounded Rectangle 17"/>
            <p:cNvSpPr/>
            <p:nvPr/>
          </p:nvSpPr>
          <p:spPr>
            <a:xfrm>
              <a:off x="5867223" y="2803357"/>
              <a:ext cx="1876926" cy="1636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Working</a:t>
              </a:r>
            </a:p>
            <a:p>
              <a:pPr algn="ctr"/>
              <a:r>
                <a:rPr lang="en-GB" sz="3200" dirty="0"/>
                <a:t>Memory</a:t>
              </a:r>
            </a:p>
          </p:txBody>
        </p:sp>
        <p:sp>
          <p:nvSpPr>
            <p:cNvPr id="19" name="Rounded Rectangle 18"/>
            <p:cNvSpPr/>
            <p:nvPr/>
          </p:nvSpPr>
          <p:spPr>
            <a:xfrm>
              <a:off x="9677223" y="2803357"/>
              <a:ext cx="1876926" cy="1636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Long Term</a:t>
              </a:r>
            </a:p>
            <a:p>
              <a:pPr algn="ctr"/>
              <a:r>
                <a:rPr lang="en-GB" sz="3200" dirty="0"/>
                <a:t>Memory</a:t>
              </a:r>
            </a:p>
          </p:txBody>
        </p:sp>
        <p:sp>
          <p:nvSpPr>
            <p:cNvPr id="20" name="Right Arrow 19"/>
            <p:cNvSpPr/>
            <p:nvPr/>
          </p:nvSpPr>
          <p:spPr>
            <a:xfrm>
              <a:off x="7744149" y="3056019"/>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flipH="1">
              <a:off x="7744149" y="3826041"/>
              <a:ext cx="1933074" cy="3850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7914998" y="2729633"/>
              <a:ext cx="1572126" cy="400110"/>
            </a:xfrm>
            <a:prstGeom prst="rect">
              <a:avLst/>
            </a:prstGeom>
            <a:noFill/>
          </p:spPr>
          <p:txBody>
            <a:bodyPr wrap="square" rtlCol="0">
              <a:spAutoFit/>
            </a:bodyPr>
            <a:lstStyle/>
            <a:p>
              <a:pPr algn="ctr"/>
              <a:r>
                <a:rPr lang="en-GB" sz="2000" dirty="0"/>
                <a:t>Encoding</a:t>
              </a:r>
            </a:p>
          </p:txBody>
        </p:sp>
        <p:sp>
          <p:nvSpPr>
            <p:cNvPr id="27" name="TextBox 26"/>
            <p:cNvSpPr txBox="1"/>
            <p:nvPr/>
          </p:nvSpPr>
          <p:spPr>
            <a:xfrm>
              <a:off x="7924622" y="4239596"/>
              <a:ext cx="1572126" cy="400110"/>
            </a:xfrm>
            <a:prstGeom prst="rect">
              <a:avLst/>
            </a:prstGeom>
            <a:noFill/>
          </p:spPr>
          <p:txBody>
            <a:bodyPr wrap="square" rtlCol="0">
              <a:spAutoFit/>
            </a:bodyPr>
            <a:lstStyle/>
            <a:p>
              <a:pPr algn="ctr"/>
              <a:r>
                <a:rPr lang="en-GB" sz="2000" dirty="0"/>
                <a:t>Retrieval</a:t>
              </a:r>
            </a:p>
          </p:txBody>
        </p:sp>
      </p:grpSp>
    </p:spTree>
    <p:extLst>
      <p:ext uri="{BB962C8B-B14F-4D97-AF65-F5344CB8AC3E}">
        <p14:creationId xmlns:p14="http://schemas.microsoft.com/office/powerpoint/2010/main" val="150326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62C8-0AF3-43C8-8DD1-4EC0B5DC666B}"/>
              </a:ext>
            </a:extLst>
          </p:cNvPr>
          <p:cNvSpPr>
            <a:spLocks noGrp="1"/>
          </p:cNvSpPr>
          <p:nvPr>
            <p:ph type="title"/>
          </p:nvPr>
        </p:nvSpPr>
        <p:spPr/>
        <p:txBody>
          <a:bodyPr/>
          <a:lstStyle/>
          <a:p>
            <a:r>
              <a:rPr lang="en-GB" dirty="0"/>
              <a:t>Say what you see</a:t>
            </a:r>
          </a:p>
        </p:txBody>
      </p:sp>
      <p:pic>
        <p:nvPicPr>
          <p:cNvPr id="5" name="Content Placeholder 4" descr="A close up of text on a whiteboard&#10;&#10;Description automatically generated">
            <a:extLst>
              <a:ext uri="{FF2B5EF4-FFF2-40B4-BE49-F238E27FC236}">
                <a16:creationId xmlns:a16="http://schemas.microsoft.com/office/drawing/2014/main" id="{C773F01F-BF0B-4FA5-852E-4CAAF68112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99" t="2980" r="9032" b="-1"/>
          <a:stretch/>
        </p:blipFill>
        <p:spPr>
          <a:xfrm>
            <a:off x="47171" y="1322962"/>
            <a:ext cx="11742752" cy="5535038"/>
          </a:xfrm>
        </p:spPr>
      </p:pic>
    </p:spTree>
    <p:extLst>
      <p:ext uri="{BB962C8B-B14F-4D97-AF65-F5344CB8AC3E}">
        <p14:creationId xmlns:p14="http://schemas.microsoft.com/office/powerpoint/2010/main" val="125220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ADBD-EF63-41AD-B3C3-3DF8D0BAE5B0}"/>
              </a:ext>
            </a:extLst>
          </p:cNvPr>
          <p:cNvSpPr>
            <a:spLocks noGrp="1"/>
          </p:cNvSpPr>
          <p:nvPr>
            <p:ph type="title"/>
          </p:nvPr>
        </p:nvSpPr>
        <p:spPr>
          <a:xfrm>
            <a:off x="1431587" y="-82347"/>
            <a:ext cx="10515600" cy="1325563"/>
          </a:xfrm>
        </p:spPr>
        <p:txBody>
          <a:bodyPr/>
          <a:lstStyle/>
          <a:p>
            <a:r>
              <a:rPr lang="en-GB" dirty="0"/>
              <a:t>Say what you see</a:t>
            </a:r>
          </a:p>
        </p:txBody>
      </p:sp>
      <p:pic>
        <p:nvPicPr>
          <p:cNvPr id="5" name="Content Placeholder 4">
            <a:extLst>
              <a:ext uri="{FF2B5EF4-FFF2-40B4-BE49-F238E27FC236}">
                <a16:creationId xmlns:a16="http://schemas.microsoft.com/office/drawing/2014/main" id="{ED18CA3C-57C6-4559-9D9E-073AF6EC67E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342" t="372" r="40482" b="9875"/>
          <a:stretch/>
        </p:blipFill>
        <p:spPr>
          <a:xfrm rot="5400000">
            <a:off x="2673493" y="8114"/>
            <a:ext cx="5830094" cy="7869678"/>
          </a:xfrm>
        </p:spPr>
      </p:pic>
    </p:spTree>
    <p:extLst>
      <p:ext uri="{BB962C8B-B14F-4D97-AF65-F5344CB8AC3E}">
        <p14:creationId xmlns:p14="http://schemas.microsoft.com/office/powerpoint/2010/main" val="361699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Cognitive Load Theory (CLT)</a:t>
            </a:r>
          </a:p>
        </p:txBody>
      </p:sp>
      <p:sp>
        <p:nvSpPr>
          <p:cNvPr id="3" name="Content Placeholder 2"/>
          <p:cNvSpPr>
            <a:spLocks noGrp="1"/>
          </p:cNvSpPr>
          <p:nvPr>
            <p:ph idx="1"/>
          </p:nvPr>
        </p:nvSpPr>
        <p:spPr/>
        <p:txBody>
          <a:bodyPr>
            <a:normAutofit/>
          </a:bodyPr>
          <a:lstStyle/>
          <a:p>
            <a:r>
              <a:rPr lang="en-GB" sz="2800" dirty="0"/>
              <a:t>What is happening in the Working Memory? Three types of load…</a:t>
            </a:r>
          </a:p>
        </p:txBody>
      </p:sp>
      <p:graphicFrame>
        <p:nvGraphicFramePr>
          <p:cNvPr id="4" name="Diagram 3"/>
          <p:cNvGraphicFramePr/>
          <p:nvPr>
            <p:extLst>
              <p:ext uri="{D42A27DB-BD31-4B8C-83A1-F6EECF244321}">
                <p14:modId xmlns:p14="http://schemas.microsoft.com/office/powerpoint/2010/main" val="1395730571"/>
              </p:ext>
            </p:extLst>
          </p:nvPr>
        </p:nvGraphicFramePr>
        <p:xfrm>
          <a:off x="1986750" y="2145631"/>
          <a:ext cx="82185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837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69DB56E-14FA-4B1E-ACFF-5BD90314D8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D61FD99-7F15-4A9C-B6CC-52B9C70837F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24EC215-2050-4B9F-AB1E-AB4E3F5DD58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2A0DF5B-D361-441A-AF96-DDBF79EC9F2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AB216AA-BB21-431D-9CA4-734FB8743DA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09E1A3AE-5810-4E67-B9E1-45C4E2E1FD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47846A1787E24BAA4B8FCA035797FD" ma:contentTypeVersion="10" ma:contentTypeDescription="Create a new document." ma:contentTypeScope="" ma:versionID="0018a3d53843f67550ed3cfaa112014e">
  <xsd:schema xmlns:xsd="http://www.w3.org/2001/XMLSchema" xmlns:xs="http://www.w3.org/2001/XMLSchema" xmlns:p="http://schemas.microsoft.com/office/2006/metadata/properties" xmlns:ns2="0078ab53-bb02-47a0-9393-a7ee0c0e7637" xmlns:ns3="d0d77455-7254-4fb4-bfd1-be8580902935" targetNamespace="http://schemas.microsoft.com/office/2006/metadata/properties" ma:root="true" ma:fieldsID="d6219b110be263114f6131ddfd775162" ns2:_="" ns3:_="">
    <xsd:import namespace="0078ab53-bb02-47a0-9393-a7ee0c0e7637"/>
    <xsd:import namespace="d0d77455-7254-4fb4-bfd1-be85809029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78ab53-bb02-47a0-9393-a7ee0c0e76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d77455-7254-4fb4-bfd1-be85809029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8F7035-129B-4570-9018-C6B4D18B1D04}">
  <ds:schemaRefs>
    <ds:schemaRef ds:uri="http://purl.org/dc/elements/1.1/"/>
    <ds:schemaRef ds:uri="http://www.w3.org/XML/1998/namespace"/>
    <ds:schemaRef ds:uri="http://purl.org/dc/dcmitype/"/>
    <ds:schemaRef ds:uri="http://schemas.microsoft.com/office/2006/documentManagement/types"/>
    <ds:schemaRef ds:uri="0078ab53-bb02-47a0-9393-a7ee0c0e7637"/>
    <ds:schemaRef ds:uri="http://schemas.openxmlformats.org/package/2006/metadata/core-properties"/>
    <ds:schemaRef ds:uri="http://schemas.microsoft.com/office/2006/metadata/properties"/>
    <ds:schemaRef ds:uri="http://schemas.microsoft.com/office/infopath/2007/PartnerControls"/>
    <ds:schemaRef ds:uri="d0d77455-7254-4fb4-bfd1-be8580902935"/>
    <ds:schemaRef ds:uri="http://purl.org/dc/terms/"/>
  </ds:schemaRefs>
</ds:datastoreItem>
</file>

<file path=customXml/itemProps2.xml><?xml version="1.0" encoding="utf-8"?>
<ds:datastoreItem xmlns:ds="http://schemas.openxmlformats.org/officeDocument/2006/customXml" ds:itemID="{5C33381F-B1BC-4DD7-BBA3-C9DAA15C4BDD}">
  <ds:schemaRefs>
    <ds:schemaRef ds:uri="http://schemas.microsoft.com/sharepoint/v3/contenttype/forms"/>
  </ds:schemaRefs>
</ds:datastoreItem>
</file>

<file path=customXml/itemProps3.xml><?xml version="1.0" encoding="utf-8"?>
<ds:datastoreItem xmlns:ds="http://schemas.openxmlformats.org/officeDocument/2006/customXml" ds:itemID="{149419D4-6695-471C-B344-C8B0AAC2C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78ab53-bb02-47a0-9393-a7ee0c0e7637"/>
    <ds:schemaRef ds:uri="d0d77455-7254-4fb4-bfd1-be85809029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1830</TotalTime>
  <Words>2190</Words>
  <Application>Microsoft Office PowerPoint</Application>
  <PresentationFormat>Widescreen</PresentationFormat>
  <Paragraphs>259</Paragraphs>
  <Slides>44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Courier New</vt:lpstr>
      <vt:lpstr>Myriad Pro</vt:lpstr>
      <vt:lpstr>Wingdings</vt:lpstr>
      <vt:lpstr>Retrospect</vt:lpstr>
      <vt:lpstr>Cognitive load in science and introducing integrated instructions</vt:lpstr>
      <vt:lpstr>Acknowledgements</vt:lpstr>
      <vt:lpstr>Practical work – a hard ask for students</vt:lpstr>
      <vt:lpstr>Working and Long Term Memory</vt:lpstr>
      <vt:lpstr>Working Memory</vt:lpstr>
      <vt:lpstr>Long-term Memory: Schema</vt:lpstr>
      <vt:lpstr>Say what you see</vt:lpstr>
      <vt:lpstr>Say what you see</vt:lpstr>
      <vt:lpstr>Cognitive Load Theory (CLT)</vt:lpstr>
      <vt:lpstr>Cognitive Load Theory (CLT)</vt:lpstr>
      <vt:lpstr>Exemplar metacognitive strategies which can reduce cognitive load</vt:lpstr>
      <vt:lpstr>How do you develop germane load?</vt:lpstr>
      <vt:lpstr>Showing the rationale (Sweller et all 1988)</vt:lpstr>
      <vt:lpstr>Modelling concept maps</vt:lpstr>
      <vt:lpstr>How do you reduce extraneous load</vt:lpstr>
      <vt:lpstr>Worked examples problem pairs</vt:lpstr>
      <vt:lpstr>Minimally different worked examples</vt:lpstr>
      <vt:lpstr>Faded examples</vt:lpstr>
      <vt:lpstr>PowerPoint Presentation</vt:lpstr>
      <vt:lpstr>Goal free effect</vt:lpstr>
      <vt:lpstr>Reducing instrinsic load  Long term Memory: A science schema</vt:lpstr>
      <vt:lpstr>Example: Titration</vt:lpstr>
      <vt:lpstr>Extraneous load - electrolysis</vt:lpstr>
      <vt:lpstr>Simplifying equipment</vt:lpstr>
      <vt:lpstr>Split attention – a demonstration</vt:lpstr>
      <vt:lpstr>Split attention – a demonstration</vt:lpstr>
      <vt:lpstr>A model of memory</vt:lpstr>
      <vt:lpstr>Extraneous load – the split-attention effect</vt:lpstr>
      <vt:lpstr>Integrated Instructions – Deschri et al </vt:lpstr>
      <vt:lpstr>Integrated Instructions </vt:lpstr>
      <vt:lpstr>Split attention in practical work</vt:lpstr>
      <vt:lpstr>Integrated-instructions in practical work</vt:lpstr>
      <vt:lpstr>Student practical work</vt:lpstr>
      <vt:lpstr>Making integrated instructions</vt:lpstr>
      <vt:lpstr>PowerPoint Presentation</vt:lpstr>
      <vt:lpstr>Making integrated instructions</vt:lpstr>
      <vt:lpstr>Microscale neutralisation</vt:lpstr>
      <vt:lpstr>Distillation of crude oil</vt:lpstr>
      <vt:lpstr>Properties of crude oil fractions</vt:lpstr>
      <vt:lpstr>Journal of Chemical Education article</vt:lpstr>
      <vt:lpstr>Year 9: Traditional vs Integrated</vt:lpstr>
      <vt:lpstr>Year 12: Traditional vs Integrated</vt:lpstr>
      <vt:lpstr>Student opinions of different practical types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Integrated-instructions in practical work</dc:title>
  <dc:creator>Paterson DJ</dc:creator>
  <cp:lastModifiedBy>Robert Campbell</cp:lastModifiedBy>
  <cp:revision>92</cp:revision>
  <cp:lastPrinted>2020-01-12T17:08:41Z</cp:lastPrinted>
  <dcterms:created xsi:type="dcterms:W3CDTF">2018-05-13T15:31:25Z</dcterms:created>
  <dcterms:modified xsi:type="dcterms:W3CDTF">2022-09-09T16:44:23Z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0x010100D347846A1787E24BAA4B8FCA035797FD</vt:lpwstr>
  </property>
</Properties>
</file>